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39"/>
  </p:notesMasterIdLst>
  <p:sldIdLst>
    <p:sldId id="350" r:id="rId5"/>
    <p:sldId id="319" r:id="rId6"/>
    <p:sldId id="320" r:id="rId7"/>
    <p:sldId id="321" r:id="rId8"/>
    <p:sldId id="326" r:id="rId9"/>
    <p:sldId id="327" r:id="rId10"/>
    <p:sldId id="328" r:id="rId11"/>
    <p:sldId id="329" r:id="rId12"/>
    <p:sldId id="330" r:id="rId13"/>
    <p:sldId id="331" r:id="rId14"/>
    <p:sldId id="332" r:id="rId15"/>
    <p:sldId id="333" r:id="rId16"/>
    <p:sldId id="334" r:id="rId17"/>
    <p:sldId id="335" r:id="rId18"/>
    <p:sldId id="337" r:id="rId19"/>
    <p:sldId id="338" r:id="rId20"/>
    <p:sldId id="344" r:id="rId21"/>
    <p:sldId id="345" r:id="rId22"/>
    <p:sldId id="336" r:id="rId23"/>
    <p:sldId id="347" r:id="rId24"/>
    <p:sldId id="348" r:id="rId25"/>
    <p:sldId id="349" r:id="rId26"/>
    <p:sldId id="346" r:id="rId27"/>
    <p:sldId id="293" r:id="rId28"/>
    <p:sldId id="343" r:id="rId29"/>
    <p:sldId id="342" r:id="rId30"/>
    <p:sldId id="339" r:id="rId31"/>
    <p:sldId id="322" r:id="rId32"/>
    <p:sldId id="340" r:id="rId33"/>
    <p:sldId id="323" r:id="rId34"/>
    <p:sldId id="341" r:id="rId35"/>
    <p:sldId id="324" r:id="rId36"/>
    <p:sldId id="325" r:id="rId37"/>
    <p:sldId id="318" r:id="rId3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C8679-6E9E-26B7-6762-DAEBB78FE2BF}" v="195" dt="2024-08-13T20:29:05.814"/>
    <p1510:client id="{1BEB61E7-3048-75AA-E09F-E4C240D1B936}" v="82" dt="2024-08-13T19:58:57.291"/>
    <p1510:client id="{43E1DC82-3C13-434C-96E5-383515CA8946}" v="6098" dt="2024-08-13T16:52:19.354"/>
    <p1510:client id="{C8275C16-91EB-C25F-CB04-B94B21FDEB52}" v="52" dt="2024-08-13T17:18:40.620"/>
    <p1510:client id="{CA584A49-9756-DE49-F345-FD876B0C7FA3}" v="2" dt="2024-08-13T19:21:28.89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4F_DE6729DE.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 of Budget</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7B1-456C-BF01-AB0F8E16390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7B1-456C-BF01-AB0F8E16390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7B1-456C-BF01-AB0F8E163900}"/>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7B1-456C-BF01-AB0F8E163900}"/>
              </c:ext>
            </c:extLst>
          </c:dPt>
          <c:cat>
            <c:strRef>
              <c:f>Sheet1!$A$2:$A$5</c:f>
              <c:strCache>
                <c:ptCount val="4"/>
                <c:pt idx="0">
                  <c:v>State</c:v>
                </c:pt>
                <c:pt idx="1">
                  <c:v>Grants</c:v>
                </c:pt>
                <c:pt idx="2">
                  <c:v>Foundation/donor</c:v>
                </c:pt>
                <c:pt idx="3">
                  <c:v>Other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1120-4554-8A82-F96497A2580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D5F84-2F52-4312-A5E6-CF319C9B3DB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AC12645A-8637-494D-9A8F-F80FF5457486}">
      <dgm:prSet phldrT="[Text]"/>
      <dgm:spPr/>
      <dgm:t>
        <a:bodyPr/>
        <a:lstStyle/>
        <a:p>
          <a:r>
            <a:rPr lang="en-US">
              <a:solidFill>
                <a:srgbClr val="FFFF00"/>
              </a:solidFill>
            </a:rPr>
            <a:t>Fall </a:t>
          </a:r>
        </a:p>
      </dgm:t>
    </dgm:pt>
    <dgm:pt modelId="{D16BC44C-58E2-451C-BD52-36054CBECBD1}" type="parTrans" cxnId="{8DFB3382-5660-4266-A9EC-5B4831F73E84}">
      <dgm:prSet/>
      <dgm:spPr/>
      <dgm:t>
        <a:bodyPr/>
        <a:lstStyle/>
        <a:p>
          <a:endParaRPr lang="en-US"/>
        </a:p>
      </dgm:t>
    </dgm:pt>
    <dgm:pt modelId="{5C1676F1-81DC-4A31-B719-B3970E4E77E7}" type="sibTrans" cxnId="{8DFB3382-5660-4266-A9EC-5B4831F73E84}">
      <dgm:prSet/>
      <dgm:spPr/>
      <dgm:t>
        <a:bodyPr/>
        <a:lstStyle/>
        <a:p>
          <a:endParaRPr lang="en-US"/>
        </a:p>
      </dgm:t>
    </dgm:pt>
    <dgm:pt modelId="{199628A6-E24D-4BF3-8510-4F7EE0E3645F}">
      <dgm:prSet phldrT="[Text]"/>
      <dgm:spPr/>
      <dgm:t>
        <a:bodyPr/>
        <a:lstStyle/>
        <a:p>
          <a:r>
            <a:rPr lang="en-US"/>
            <a:t>Choose rotations  </a:t>
          </a:r>
        </a:p>
        <a:p>
          <a:endParaRPr lang="en-US"/>
        </a:p>
        <a:p>
          <a:endParaRPr lang="en-US"/>
        </a:p>
        <a:p>
          <a:r>
            <a:rPr lang="en-US"/>
            <a:t> 2</a:t>
          </a:r>
          <a:r>
            <a:rPr lang="en-US" baseline="30000"/>
            <a:t>nd</a:t>
          </a:r>
          <a:r>
            <a:rPr lang="en-US"/>
            <a:t> week September  </a:t>
          </a:r>
        </a:p>
      </dgm:t>
    </dgm:pt>
    <dgm:pt modelId="{CC57EF85-7CD8-4C02-8988-A23D54A4AB19}" type="parTrans" cxnId="{393F2416-50AC-42E3-8AA6-05540660C170}">
      <dgm:prSet/>
      <dgm:spPr/>
      <dgm:t>
        <a:bodyPr/>
        <a:lstStyle/>
        <a:p>
          <a:endParaRPr lang="en-US"/>
        </a:p>
      </dgm:t>
    </dgm:pt>
    <dgm:pt modelId="{F725F189-0907-4AB0-A39A-DCDC397EBCB8}" type="sibTrans" cxnId="{393F2416-50AC-42E3-8AA6-05540660C170}">
      <dgm:prSet/>
      <dgm:spPr/>
      <dgm:t>
        <a:bodyPr/>
        <a:lstStyle/>
        <a:p>
          <a:endParaRPr lang="en-US"/>
        </a:p>
      </dgm:t>
    </dgm:pt>
    <dgm:pt modelId="{4C58772E-7A87-4509-8078-0293CAADEF67}">
      <dgm:prSet phldrT="[Text]"/>
      <dgm:spPr/>
      <dgm:t>
        <a:bodyPr/>
        <a:lstStyle/>
        <a:p>
          <a:r>
            <a:rPr lang="en-US">
              <a:solidFill>
                <a:srgbClr val="FFFF00"/>
              </a:solidFill>
            </a:rPr>
            <a:t>Spring</a:t>
          </a:r>
        </a:p>
      </dgm:t>
    </dgm:pt>
    <dgm:pt modelId="{28412CAE-FFCB-4062-9CDF-E231DFF1638D}" type="parTrans" cxnId="{73D181FC-0AE9-4C56-AD1E-E2B11E470A42}">
      <dgm:prSet/>
      <dgm:spPr/>
      <dgm:t>
        <a:bodyPr/>
        <a:lstStyle/>
        <a:p>
          <a:endParaRPr lang="en-US"/>
        </a:p>
      </dgm:t>
    </dgm:pt>
    <dgm:pt modelId="{DCCB3470-544E-4163-BE54-876B1D5C988A}" type="sibTrans" cxnId="{73D181FC-0AE9-4C56-AD1E-E2B11E470A42}">
      <dgm:prSet/>
      <dgm:spPr/>
      <dgm:t>
        <a:bodyPr/>
        <a:lstStyle/>
        <a:p>
          <a:endParaRPr lang="en-US"/>
        </a:p>
      </dgm:t>
    </dgm:pt>
    <dgm:pt modelId="{5240602A-2E17-4874-AD2C-A93F6CDAAEA0}">
      <dgm:prSet phldrT="[Text]"/>
      <dgm:spPr/>
      <dgm:t>
        <a:bodyPr/>
        <a:lstStyle/>
        <a:p>
          <a:r>
            <a:rPr lang="en-US"/>
            <a:t>Choose lab, inform graduate coordinator</a:t>
          </a:r>
        </a:p>
        <a:p>
          <a:endParaRPr lang="en-US"/>
        </a:p>
        <a:p>
          <a:r>
            <a:rPr lang="en-US"/>
            <a:t>1</a:t>
          </a:r>
          <a:r>
            <a:rPr lang="en-US" baseline="30000"/>
            <a:t>st</a:t>
          </a:r>
          <a:r>
            <a:rPr lang="en-US"/>
            <a:t> week of April</a:t>
          </a:r>
        </a:p>
      </dgm:t>
    </dgm:pt>
    <dgm:pt modelId="{4507F242-1D20-45EF-A7C9-9E8129AEDE4A}" type="parTrans" cxnId="{6EAEC963-E68F-4BCA-AB01-BAF1B867E0F8}">
      <dgm:prSet/>
      <dgm:spPr/>
      <dgm:t>
        <a:bodyPr/>
        <a:lstStyle/>
        <a:p>
          <a:endParaRPr lang="en-US"/>
        </a:p>
      </dgm:t>
    </dgm:pt>
    <dgm:pt modelId="{2AD63CEF-1BD6-469E-9EAC-CFDD88B4F8B1}" type="sibTrans" cxnId="{6EAEC963-E68F-4BCA-AB01-BAF1B867E0F8}">
      <dgm:prSet/>
      <dgm:spPr/>
      <dgm:t>
        <a:bodyPr/>
        <a:lstStyle/>
        <a:p>
          <a:endParaRPr lang="en-US"/>
        </a:p>
      </dgm:t>
    </dgm:pt>
    <dgm:pt modelId="{161A38B1-D723-43F5-A910-53F308A59B8C}">
      <dgm:prSet phldrT="[Text]"/>
      <dgm:spPr/>
      <dgm:t>
        <a:bodyPr/>
        <a:lstStyle/>
        <a:p>
          <a:r>
            <a:rPr lang="en-US">
              <a:solidFill>
                <a:srgbClr val="FFFF00"/>
              </a:solidFill>
            </a:rPr>
            <a:t>Summer</a:t>
          </a:r>
        </a:p>
      </dgm:t>
    </dgm:pt>
    <dgm:pt modelId="{E09656C9-CE9C-4435-BD03-F1FD3A8C586B}" type="parTrans" cxnId="{5849562D-0264-441C-A517-12D444A55FA0}">
      <dgm:prSet/>
      <dgm:spPr/>
      <dgm:t>
        <a:bodyPr/>
        <a:lstStyle/>
        <a:p>
          <a:endParaRPr lang="en-US"/>
        </a:p>
      </dgm:t>
    </dgm:pt>
    <dgm:pt modelId="{AF8A352E-213C-4929-87CD-5B76432D0633}" type="sibTrans" cxnId="{5849562D-0264-441C-A517-12D444A55FA0}">
      <dgm:prSet/>
      <dgm:spPr/>
      <dgm:t>
        <a:bodyPr/>
        <a:lstStyle/>
        <a:p>
          <a:endParaRPr lang="en-US"/>
        </a:p>
      </dgm:t>
    </dgm:pt>
    <dgm:pt modelId="{3EC546C5-86B5-4012-B6F2-FF333E882C0F}">
      <dgm:prSet phldrT="[Text]"/>
      <dgm:spPr/>
      <dgm:t>
        <a:bodyPr/>
        <a:lstStyle/>
        <a:p>
          <a:r>
            <a:rPr lang="en-US"/>
            <a:t>Establish dissertation committee</a:t>
          </a:r>
        </a:p>
        <a:p>
          <a:endParaRPr lang="en-US"/>
        </a:p>
        <a:p>
          <a:endParaRPr lang="en-US"/>
        </a:p>
        <a:p>
          <a:r>
            <a:rPr lang="en-US"/>
            <a:t>Last week of July</a:t>
          </a:r>
        </a:p>
      </dgm:t>
    </dgm:pt>
    <dgm:pt modelId="{3C8ABBA5-AA8B-487B-990C-3A43D500D4A4}" type="parTrans" cxnId="{46CE3607-2965-4F39-B99E-DD9190E573B4}">
      <dgm:prSet/>
      <dgm:spPr/>
      <dgm:t>
        <a:bodyPr/>
        <a:lstStyle/>
        <a:p>
          <a:endParaRPr lang="en-US"/>
        </a:p>
      </dgm:t>
    </dgm:pt>
    <dgm:pt modelId="{45B5B7A3-9739-4759-A4F9-7CFAB4882BB6}" type="sibTrans" cxnId="{46CE3607-2965-4F39-B99E-DD9190E573B4}">
      <dgm:prSet/>
      <dgm:spPr/>
      <dgm:t>
        <a:bodyPr/>
        <a:lstStyle/>
        <a:p>
          <a:endParaRPr lang="en-US"/>
        </a:p>
      </dgm:t>
    </dgm:pt>
    <dgm:pt modelId="{1102F0ED-327D-44D0-9452-2C138FC819A5}" type="pres">
      <dgm:prSet presAssocID="{7B4D5F84-2F52-4312-A5E6-CF319C9B3DB8}" presName="Name0" presStyleCnt="0">
        <dgm:presLayoutVars>
          <dgm:dir/>
          <dgm:animLvl val="lvl"/>
          <dgm:resizeHandles val="exact"/>
        </dgm:presLayoutVars>
      </dgm:prSet>
      <dgm:spPr/>
    </dgm:pt>
    <dgm:pt modelId="{3DDC0759-06B4-4C4C-AF71-ED5D8B96A4BB}" type="pres">
      <dgm:prSet presAssocID="{AC12645A-8637-494D-9A8F-F80FF5457486}" presName="compositeNode" presStyleCnt="0">
        <dgm:presLayoutVars>
          <dgm:bulletEnabled val="1"/>
        </dgm:presLayoutVars>
      </dgm:prSet>
      <dgm:spPr/>
    </dgm:pt>
    <dgm:pt modelId="{C1E9FC46-8B19-4443-AB27-1D8D43F6E840}" type="pres">
      <dgm:prSet presAssocID="{AC12645A-8637-494D-9A8F-F80FF5457486}" presName="bgRect" presStyleLbl="node1" presStyleIdx="0" presStyleCnt="3"/>
      <dgm:spPr/>
    </dgm:pt>
    <dgm:pt modelId="{56C11049-A37A-42C6-B21A-7A3526DA1590}" type="pres">
      <dgm:prSet presAssocID="{AC12645A-8637-494D-9A8F-F80FF5457486}" presName="parentNode" presStyleLbl="node1" presStyleIdx="0" presStyleCnt="3">
        <dgm:presLayoutVars>
          <dgm:chMax val="0"/>
          <dgm:bulletEnabled val="1"/>
        </dgm:presLayoutVars>
      </dgm:prSet>
      <dgm:spPr/>
    </dgm:pt>
    <dgm:pt modelId="{9320B145-DD3B-4F30-B9A9-36178B740E0F}" type="pres">
      <dgm:prSet presAssocID="{AC12645A-8637-494D-9A8F-F80FF5457486}" presName="childNode" presStyleLbl="node1" presStyleIdx="0" presStyleCnt="3">
        <dgm:presLayoutVars>
          <dgm:bulletEnabled val="1"/>
        </dgm:presLayoutVars>
      </dgm:prSet>
      <dgm:spPr/>
    </dgm:pt>
    <dgm:pt modelId="{DAEF7863-8066-4F32-BF03-EE760A355391}" type="pres">
      <dgm:prSet presAssocID="{5C1676F1-81DC-4A31-B719-B3970E4E77E7}" presName="hSp" presStyleCnt="0"/>
      <dgm:spPr/>
    </dgm:pt>
    <dgm:pt modelId="{A87DE142-ABCF-4105-AC63-219C8C13ED7C}" type="pres">
      <dgm:prSet presAssocID="{5C1676F1-81DC-4A31-B719-B3970E4E77E7}" presName="vProcSp" presStyleCnt="0"/>
      <dgm:spPr/>
    </dgm:pt>
    <dgm:pt modelId="{4D724116-B769-4AB6-8A3A-74305CB88E18}" type="pres">
      <dgm:prSet presAssocID="{5C1676F1-81DC-4A31-B719-B3970E4E77E7}" presName="vSp1" presStyleCnt="0"/>
      <dgm:spPr/>
    </dgm:pt>
    <dgm:pt modelId="{B7E64816-5A15-4F84-B8EE-76EE3970BA61}" type="pres">
      <dgm:prSet presAssocID="{5C1676F1-81DC-4A31-B719-B3970E4E77E7}" presName="simulatedConn" presStyleLbl="solidFgAcc1" presStyleIdx="0" presStyleCnt="2"/>
      <dgm:spPr/>
    </dgm:pt>
    <dgm:pt modelId="{6F9AF05C-3A28-42A3-8280-931921A9BE34}" type="pres">
      <dgm:prSet presAssocID="{5C1676F1-81DC-4A31-B719-B3970E4E77E7}" presName="vSp2" presStyleCnt="0"/>
      <dgm:spPr/>
    </dgm:pt>
    <dgm:pt modelId="{E2DB04E8-02DF-4C4F-8181-07E0A28351DB}" type="pres">
      <dgm:prSet presAssocID="{5C1676F1-81DC-4A31-B719-B3970E4E77E7}" presName="sibTrans" presStyleCnt="0"/>
      <dgm:spPr/>
    </dgm:pt>
    <dgm:pt modelId="{3E7A5764-61F7-48D7-90EB-CB72C2A5AE8A}" type="pres">
      <dgm:prSet presAssocID="{4C58772E-7A87-4509-8078-0293CAADEF67}" presName="compositeNode" presStyleCnt="0">
        <dgm:presLayoutVars>
          <dgm:bulletEnabled val="1"/>
        </dgm:presLayoutVars>
      </dgm:prSet>
      <dgm:spPr/>
    </dgm:pt>
    <dgm:pt modelId="{DB7F8CB3-4A46-45FD-9A4E-940D4746BD37}" type="pres">
      <dgm:prSet presAssocID="{4C58772E-7A87-4509-8078-0293CAADEF67}" presName="bgRect" presStyleLbl="node1" presStyleIdx="1" presStyleCnt="3"/>
      <dgm:spPr/>
    </dgm:pt>
    <dgm:pt modelId="{0A55CB44-08EB-4201-B506-7FEA7A6E31F8}" type="pres">
      <dgm:prSet presAssocID="{4C58772E-7A87-4509-8078-0293CAADEF67}" presName="parentNode" presStyleLbl="node1" presStyleIdx="1" presStyleCnt="3">
        <dgm:presLayoutVars>
          <dgm:chMax val="0"/>
          <dgm:bulletEnabled val="1"/>
        </dgm:presLayoutVars>
      </dgm:prSet>
      <dgm:spPr/>
    </dgm:pt>
    <dgm:pt modelId="{2EC22ACA-109A-46C5-B0D9-753A981F3ABD}" type="pres">
      <dgm:prSet presAssocID="{4C58772E-7A87-4509-8078-0293CAADEF67}" presName="childNode" presStyleLbl="node1" presStyleIdx="1" presStyleCnt="3">
        <dgm:presLayoutVars>
          <dgm:bulletEnabled val="1"/>
        </dgm:presLayoutVars>
      </dgm:prSet>
      <dgm:spPr/>
    </dgm:pt>
    <dgm:pt modelId="{F341B78C-639A-4A48-B5AB-6BD0937A88AD}" type="pres">
      <dgm:prSet presAssocID="{DCCB3470-544E-4163-BE54-876B1D5C988A}" presName="hSp" presStyleCnt="0"/>
      <dgm:spPr/>
    </dgm:pt>
    <dgm:pt modelId="{70518443-23C5-487B-A406-78BA7A0551CB}" type="pres">
      <dgm:prSet presAssocID="{DCCB3470-544E-4163-BE54-876B1D5C988A}" presName="vProcSp" presStyleCnt="0"/>
      <dgm:spPr/>
    </dgm:pt>
    <dgm:pt modelId="{630A4DD8-64B1-42FA-BFE4-E9C4CDCA0AFF}" type="pres">
      <dgm:prSet presAssocID="{DCCB3470-544E-4163-BE54-876B1D5C988A}" presName="vSp1" presStyleCnt="0"/>
      <dgm:spPr/>
    </dgm:pt>
    <dgm:pt modelId="{12B9CB4E-6A12-4F43-B627-D2E9C4567D92}" type="pres">
      <dgm:prSet presAssocID="{DCCB3470-544E-4163-BE54-876B1D5C988A}" presName="simulatedConn" presStyleLbl="solidFgAcc1" presStyleIdx="1" presStyleCnt="2"/>
      <dgm:spPr/>
    </dgm:pt>
    <dgm:pt modelId="{2AE6709C-32A1-4C24-892D-7E0531E8B560}" type="pres">
      <dgm:prSet presAssocID="{DCCB3470-544E-4163-BE54-876B1D5C988A}" presName="vSp2" presStyleCnt="0"/>
      <dgm:spPr/>
    </dgm:pt>
    <dgm:pt modelId="{175AC106-3211-4847-8770-8A57299F866D}" type="pres">
      <dgm:prSet presAssocID="{DCCB3470-544E-4163-BE54-876B1D5C988A}" presName="sibTrans" presStyleCnt="0"/>
      <dgm:spPr/>
    </dgm:pt>
    <dgm:pt modelId="{6E21C674-F023-42CA-8007-50A3424C7863}" type="pres">
      <dgm:prSet presAssocID="{161A38B1-D723-43F5-A910-53F308A59B8C}" presName="compositeNode" presStyleCnt="0">
        <dgm:presLayoutVars>
          <dgm:bulletEnabled val="1"/>
        </dgm:presLayoutVars>
      </dgm:prSet>
      <dgm:spPr/>
    </dgm:pt>
    <dgm:pt modelId="{88D902EE-8836-4E6D-9A08-0676E2AD1B60}" type="pres">
      <dgm:prSet presAssocID="{161A38B1-D723-43F5-A910-53F308A59B8C}" presName="bgRect" presStyleLbl="node1" presStyleIdx="2" presStyleCnt="3"/>
      <dgm:spPr/>
    </dgm:pt>
    <dgm:pt modelId="{CA15490E-9B06-4640-8C35-BF656DC60D37}" type="pres">
      <dgm:prSet presAssocID="{161A38B1-D723-43F5-A910-53F308A59B8C}" presName="parentNode" presStyleLbl="node1" presStyleIdx="2" presStyleCnt="3">
        <dgm:presLayoutVars>
          <dgm:chMax val="0"/>
          <dgm:bulletEnabled val="1"/>
        </dgm:presLayoutVars>
      </dgm:prSet>
      <dgm:spPr/>
    </dgm:pt>
    <dgm:pt modelId="{82B8E00F-F548-43CC-B878-C10CE3849088}" type="pres">
      <dgm:prSet presAssocID="{161A38B1-D723-43F5-A910-53F308A59B8C}" presName="childNode" presStyleLbl="node1" presStyleIdx="2" presStyleCnt="3">
        <dgm:presLayoutVars>
          <dgm:bulletEnabled val="1"/>
        </dgm:presLayoutVars>
      </dgm:prSet>
      <dgm:spPr/>
    </dgm:pt>
  </dgm:ptLst>
  <dgm:cxnLst>
    <dgm:cxn modelId="{46CE3607-2965-4F39-B99E-DD9190E573B4}" srcId="{161A38B1-D723-43F5-A910-53F308A59B8C}" destId="{3EC546C5-86B5-4012-B6F2-FF333E882C0F}" srcOrd="0" destOrd="0" parTransId="{3C8ABBA5-AA8B-487B-990C-3A43D500D4A4}" sibTransId="{45B5B7A3-9739-4759-A4F9-7CFAB4882BB6}"/>
    <dgm:cxn modelId="{393F2416-50AC-42E3-8AA6-05540660C170}" srcId="{AC12645A-8637-494D-9A8F-F80FF5457486}" destId="{199628A6-E24D-4BF3-8510-4F7EE0E3645F}" srcOrd="0" destOrd="0" parTransId="{CC57EF85-7CD8-4C02-8988-A23D54A4AB19}" sibTransId="{F725F189-0907-4AB0-A39A-DCDC397EBCB8}"/>
    <dgm:cxn modelId="{DA5DAA18-5DFD-406E-8C0E-8B49CD18A62D}" type="presOf" srcId="{3EC546C5-86B5-4012-B6F2-FF333E882C0F}" destId="{82B8E00F-F548-43CC-B878-C10CE3849088}" srcOrd="0" destOrd="0" presId="urn:microsoft.com/office/officeart/2005/8/layout/hProcess7"/>
    <dgm:cxn modelId="{7D99F11C-04E0-4814-88E6-8CD6CC0439AA}" type="presOf" srcId="{161A38B1-D723-43F5-A910-53F308A59B8C}" destId="{88D902EE-8836-4E6D-9A08-0676E2AD1B60}" srcOrd="0" destOrd="0" presId="urn:microsoft.com/office/officeart/2005/8/layout/hProcess7"/>
    <dgm:cxn modelId="{81E18C21-35EA-4062-90BE-0328B8F332E1}" type="presOf" srcId="{161A38B1-D723-43F5-A910-53F308A59B8C}" destId="{CA15490E-9B06-4640-8C35-BF656DC60D37}" srcOrd="1" destOrd="0" presId="urn:microsoft.com/office/officeart/2005/8/layout/hProcess7"/>
    <dgm:cxn modelId="{5849562D-0264-441C-A517-12D444A55FA0}" srcId="{7B4D5F84-2F52-4312-A5E6-CF319C9B3DB8}" destId="{161A38B1-D723-43F5-A910-53F308A59B8C}" srcOrd="2" destOrd="0" parTransId="{E09656C9-CE9C-4435-BD03-F1FD3A8C586B}" sibTransId="{AF8A352E-213C-4929-87CD-5B76432D0633}"/>
    <dgm:cxn modelId="{6EAEC963-E68F-4BCA-AB01-BAF1B867E0F8}" srcId="{4C58772E-7A87-4509-8078-0293CAADEF67}" destId="{5240602A-2E17-4874-AD2C-A93F6CDAAEA0}" srcOrd="0" destOrd="0" parTransId="{4507F242-1D20-45EF-A7C9-9E8129AEDE4A}" sibTransId="{2AD63CEF-1BD6-469E-9EAC-CFDD88B4F8B1}"/>
    <dgm:cxn modelId="{2EE09C4E-FC7A-4AD7-AC69-77F4A2A5DFE4}" type="presOf" srcId="{AC12645A-8637-494D-9A8F-F80FF5457486}" destId="{C1E9FC46-8B19-4443-AB27-1D8D43F6E840}" srcOrd="0" destOrd="0" presId="urn:microsoft.com/office/officeart/2005/8/layout/hProcess7"/>
    <dgm:cxn modelId="{B6A80A59-9715-40F3-8255-D9F40844AAA5}" type="presOf" srcId="{7B4D5F84-2F52-4312-A5E6-CF319C9B3DB8}" destId="{1102F0ED-327D-44D0-9452-2C138FC819A5}" srcOrd="0" destOrd="0" presId="urn:microsoft.com/office/officeart/2005/8/layout/hProcess7"/>
    <dgm:cxn modelId="{8DFB3382-5660-4266-A9EC-5B4831F73E84}" srcId="{7B4D5F84-2F52-4312-A5E6-CF319C9B3DB8}" destId="{AC12645A-8637-494D-9A8F-F80FF5457486}" srcOrd="0" destOrd="0" parTransId="{D16BC44C-58E2-451C-BD52-36054CBECBD1}" sibTransId="{5C1676F1-81DC-4A31-B719-B3970E4E77E7}"/>
    <dgm:cxn modelId="{04071B8E-CD0E-4A95-8E53-812BE6C5E5DE}" type="presOf" srcId="{4C58772E-7A87-4509-8078-0293CAADEF67}" destId="{0A55CB44-08EB-4201-B506-7FEA7A6E31F8}" srcOrd="1" destOrd="0" presId="urn:microsoft.com/office/officeart/2005/8/layout/hProcess7"/>
    <dgm:cxn modelId="{2D8BB3BB-4E6A-4BCE-81F1-0F5B5B1C2A7A}" type="presOf" srcId="{4C58772E-7A87-4509-8078-0293CAADEF67}" destId="{DB7F8CB3-4A46-45FD-9A4E-940D4746BD37}" srcOrd="0" destOrd="0" presId="urn:microsoft.com/office/officeart/2005/8/layout/hProcess7"/>
    <dgm:cxn modelId="{4BC508BC-C6F1-412C-802C-904DB3A92CBF}" type="presOf" srcId="{5240602A-2E17-4874-AD2C-A93F6CDAAEA0}" destId="{2EC22ACA-109A-46C5-B0D9-753A981F3ABD}" srcOrd="0" destOrd="0" presId="urn:microsoft.com/office/officeart/2005/8/layout/hProcess7"/>
    <dgm:cxn modelId="{13C8FFBF-7913-4F4F-B9C5-D326C53AC58C}" type="presOf" srcId="{199628A6-E24D-4BF3-8510-4F7EE0E3645F}" destId="{9320B145-DD3B-4F30-B9A9-36178B740E0F}" srcOrd="0" destOrd="0" presId="urn:microsoft.com/office/officeart/2005/8/layout/hProcess7"/>
    <dgm:cxn modelId="{E7B377E4-B1BE-4048-9744-20A5FD7560D2}" type="presOf" srcId="{AC12645A-8637-494D-9A8F-F80FF5457486}" destId="{56C11049-A37A-42C6-B21A-7A3526DA1590}" srcOrd="1" destOrd="0" presId="urn:microsoft.com/office/officeart/2005/8/layout/hProcess7"/>
    <dgm:cxn modelId="{73D181FC-0AE9-4C56-AD1E-E2B11E470A42}" srcId="{7B4D5F84-2F52-4312-A5E6-CF319C9B3DB8}" destId="{4C58772E-7A87-4509-8078-0293CAADEF67}" srcOrd="1" destOrd="0" parTransId="{28412CAE-FFCB-4062-9CDF-E231DFF1638D}" sibTransId="{DCCB3470-544E-4163-BE54-876B1D5C988A}"/>
    <dgm:cxn modelId="{DD28EC6C-D194-437C-9ED4-1816DE461BDA}" type="presParOf" srcId="{1102F0ED-327D-44D0-9452-2C138FC819A5}" destId="{3DDC0759-06B4-4C4C-AF71-ED5D8B96A4BB}" srcOrd="0" destOrd="0" presId="urn:microsoft.com/office/officeart/2005/8/layout/hProcess7"/>
    <dgm:cxn modelId="{199461B4-9B8D-4F5A-82DC-505ACCE5EF7A}" type="presParOf" srcId="{3DDC0759-06B4-4C4C-AF71-ED5D8B96A4BB}" destId="{C1E9FC46-8B19-4443-AB27-1D8D43F6E840}" srcOrd="0" destOrd="0" presId="urn:microsoft.com/office/officeart/2005/8/layout/hProcess7"/>
    <dgm:cxn modelId="{E6F9F136-6E54-4581-AB06-D83EE99913FA}" type="presParOf" srcId="{3DDC0759-06B4-4C4C-AF71-ED5D8B96A4BB}" destId="{56C11049-A37A-42C6-B21A-7A3526DA1590}" srcOrd="1" destOrd="0" presId="urn:microsoft.com/office/officeart/2005/8/layout/hProcess7"/>
    <dgm:cxn modelId="{80369E11-6167-43B4-B618-FF0CB555E793}" type="presParOf" srcId="{3DDC0759-06B4-4C4C-AF71-ED5D8B96A4BB}" destId="{9320B145-DD3B-4F30-B9A9-36178B740E0F}" srcOrd="2" destOrd="0" presId="urn:microsoft.com/office/officeart/2005/8/layout/hProcess7"/>
    <dgm:cxn modelId="{83EF14D2-2579-4816-BB39-305044A8E647}" type="presParOf" srcId="{1102F0ED-327D-44D0-9452-2C138FC819A5}" destId="{DAEF7863-8066-4F32-BF03-EE760A355391}" srcOrd="1" destOrd="0" presId="urn:microsoft.com/office/officeart/2005/8/layout/hProcess7"/>
    <dgm:cxn modelId="{559116ED-48EB-42BC-9131-85502147257D}" type="presParOf" srcId="{1102F0ED-327D-44D0-9452-2C138FC819A5}" destId="{A87DE142-ABCF-4105-AC63-219C8C13ED7C}" srcOrd="2" destOrd="0" presId="urn:microsoft.com/office/officeart/2005/8/layout/hProcess7"/>
    <dgm:cxn modelId="{0DB3FC12-EAF7-48BA-B29C-A5F429CE2F35}" type="presParOf" srcId="{A87DE142-ABCF-4105-AC63-219C8C13ED7C}" destId="{4D724116-B769-4AB6-8A3A-74305CB88E18}" srcOrd="0" destOrd="0" presId="urn:microsoft.com/office/officeart/2005/8/layout/hProcess7"/>
    <dgm:cxn modelId="{9D9F3740-FF6C-412E-BCEB-5DC79ED8D49C}" type="presParOf" srcId="{A87DE142-ABCF-4105-AC63-219C8C13ED7C}" destId="{B7E64816-5A15-4F84-B8EE-76EE3970BA61}" srcOrd="1" destOrd="0" presId="urn:microsoft.com/office/officeart/2005/8/layout/hProcess7"/>
    <dgm:cxn modelId="{84AD2899-887D-4CCD-ABCD-E44C97DD6B9B}" type="presParOf" srcId="{A87DE142-ABCF-4105-AC63-219C8C13ED7C}" destId="{6F9AF05C-3A28-42A3-8280-931921A9BE34}" srcOrd="2" destOrd="0" presId="urn:microsoft.com/office/officeart/2005/8/layout/hProcess7"/>
    <dgm:cxn modelId="{E165B45C-EF09-4FE8-A3DA-A3A31AFAE1FE}" type="presParOf" srcId="{1102F0ED-327D-44D0-9452-2C138FC819A5}" destId="{E2DB04E8-02DF-4C4F-8181-07E0A28351DB}" srcOrd="3" destOrd="0" presId="urn:microsoft.com/office/officeart/2005/8/layout/hProcess7"/>
    <dgm:cxn modelId="{97F27182-731D-4D34-AE16-0F137AD07C62}" type="presParOf" srcId="{1102F0ED-327D-44D0-9452-2C138FC819A5}" destId="{3E7A5764-61F7-48D7-90EB-CB72C2A5AE8A}" srcOrd="4" destOrd="0" presId="urn:microsoft.com/office/officeart/2005/8/layout/hProcess7"/>
    <dgm:cxn modelId="{484AFBC4-7F56-456A-A0D9-7899E0E97D75}" type="presParOf" srcId="{3E7A5764-61F7-48D7-90EB-CB72C2A5AE8A}" destId="{DB7F8CB3-4A46-45FD-9A4E-940D4746BD37}" srcOrd="0" destOrd="0" presId="urn:microsoft.com/office/officeart/2005/8/layout/hProcess7"/>
    <dgm:cxn modelId="{2C9A1792-F3E6-4626-B803-A66180CF8D09}" type="presParOf" srcId="{3E7A5764-61F7-48D7-90EB-CB72C2A5AE8A}" destId="{0A55CB44-08EB-4201-B506-7FEA7A6E31F8}" srcOrd="1" destOrd="0" presId="urn:microsoft.com/office/officeart/2005/8/layout/hProcess7"/>
    <dgm:cxn modelId="{4D496FF4-A56E-439F-B02D-FC6BA9B5AB29}" type="presParOf" srcId="{3E7A5764-61F7-48D7-90EB-CB72C2A5AE8A}" destId="{2EC22ACA-109A-46C5-B0D9-753A981F3ABD}" srcOrd="2" destOrd="0" presId="urn:microsoft.com/office/officeart/2005/8/layout/hProcess7"/>
    <dgm:cxn modelId="{DE00EC1E-FCA4-4A1C-81A9-E0AC5E90D88B}" type="presParOf" srcId="{1102F0ED-327D-44D0-9452-2C138FC819A5}" destId="{F341B78C-639A-4A48-B5AB-6BD0937A88AD}" srcOrd="5" destOrd="0" presId="urn:microsoft.com/office/officeart/2005/8/layout/hProcess7"/>
    <dgm:cxn modelId="{0434F141-A5CB-43CC-84AB-011446CC4189}" type="presParOf" srcId="{1102F0ED-327D-44D0-9452-2C138FC819A5}" destId="{70518443-23C5-487B-A406-78BA7A0551CB}" srcOrd="6" destOrd="0" presId="urn:microsoft.com/office/officeart/2005/8/layout/hProcess7"/>
    <dgm:cxn modelId="{680EFA72-E7EE-4A15-99BE-166B1E286ECB}" type="presParOf" srcId="{70518443-23C5-487B-A406-78BA7A0551CB}" destId="{630A4DD8-64B1-42FA-BFE4-E9C4CDCA0AFF}" srcOrd="0" destOrd="0" presId="urn:microsoft.com/office/officeart/2005/8/layout/hProcess7"/>
    <dgm:cxn modelId="{CB4890F4-CD37-4AB4-874B-8AFB054222C5}" type="presParOf" srcId="{70518443-23C5-487B-A406-78BA7A0551CB}" destId="{12B9CB4E-6A12-4F43-B627-D2E9C4567D92}" srcOrd="1" destOrd="0" presId="urn:microsoft.com/office/officeart/2005/8/layout/hProcess7"/>
    <dgm:cxn modelId="{BEA5536B-3E55-427E-BCEE-57EE9D6C4A15}" type="presParOf" srcId="{70518443-23C5-487B-A406-78BA7A0551CB}" destId="{2AE6709C-32A1-4C24-892D-7E0531E8B560}" srcOrd="2" destOrd="0" presId="urn:microsoft.com/office/officeart/2005/8/layout/hProcess7"/>
    <dgm:cxn modelId="{288B9C20-13E5-4C86-975D-D5BD38D979A4}" type="presParOf" srcId="{1102F0ED-327D-44D0-9452-2C138FC819A5}" destId="{175AC106-3211-4847-8770-8A57299F866D}" srcOrd="7" destOrd="0" presId="urn:microsoft.com/office/officeart/2005/8/layout/hProcess7"/>
    <dgm:cxn modelId="{0A1B50C6-56E9-41FC-ADE2-19A1E65DE323}" type="presParOf" srcId="{1102F0ED-327D-44D0-9452-2C138FC819A5}" destId="{6E21C674-F023-42CA-8007-50A3424C7863}" srcOrd="8" destOrd="0" presId="urn:microsoft.com/office/officeart/2005/8/layout/hProcess7"/>
    <dgm:cxn modelId="{D0AFBD32-8836-4EF0-9E28-857A5AEA1121}" type="presParOf" srcId="{6E21C674-F023-42CA-8007-50A3424C7863}" destId="{88D902EE-8836-4E6D-9A08-0676E2AD1B60}" srcOrd="0" destOrd="0" presId="urn:microsoft.com/office/officeart/2005/8/layout/hProcess7"/>
    <dgm:cxn modelId="{D4852FC3-DFDC-4130-8DD4-4DD3790558BD}" type="presParOf" srcId="{6E21C674-F023-42CA-8007-50A3424C7863}" destId="{CA15490E-9B06-4640-8C35-BF656DC60D37}" srcOrd="1" destOrd="0" presId="urn:microsoft.com/office/officeart/2005/8/layout/hProcess7"/>
    <dgm:cxn modelId="{0B0FDD7D-94D0-4F1A-9106-99D78E2449A8}" type="presParOf" srcId="{6E21C674-F023-42CA-8007-50A3424C7863}" destId="{82B8E00F-F548-43CC-B878-C10CE384908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9FC46-8B19-4443-AB27-1D8D43F6E840}">
      <dsp:nvSpPr>
        <dsp:cNvPr id="0" name=""/>
        <dsp:cNvSpPr/>
      </dsp:nvSpPr>
      <dsp:spPr>
        <a:xfrm>
          <a:off x="553" y="829813"/>
          <a:ext cx="2382440" cy="2858928"/>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r>
            <a:rPr lang="en-US" sz="2700" kern="1200">
              <a:solidFill>
                <a:srgbClr val="FFFF00"/>
              </a:solidFill>
            </a:rPr>
            <a:t>Fall </a:t>
          </a:r>
        </a:p>
      </dsp:txBody>
      <dsp:txXfrm rot="16200000">
        <a:off x="-933363" y="1763729"/>
        <a:ext cx="2344321" cy="476488"/>
      </dsp:txXfrm>
    </dsp:sp>
    <dsp:sp modelId="{9320B145-DD3B-4F30-B9A9-36178B740E0F}">
      <dsp:nvSpPr>
        <dsp:cNvPr id="0" name=""/>
        <dsp:cNvSpPr/>
      </dsp:nvSpPr>
      <dsp:spPr>
        <a:xfrm>
          <a:off x="477041" y="829813"/>
          <a:ext cx="1774918" cy="285892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a:t>Choose rotations  </a:t>
          </a:r>
        </a:p>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 2</a:t>
          </a:r>
          <a:r>
            <a:rPr lang="en-US" sz="2400" kern="1200" baseline="30000"/>
            <a:t>nd</a:t>
          </a:r>
          <a:r>
            <a:rPr lang="en-US" sz="2400" kern="1200"/>
            <a:t> week September  </a:t>
          </a:r>
        </a:p>
      </dsp:txBody>
      <dsp:txXfrm>
        <a:off x="477041" y="829813"/>
        <a:ext cx="1774918" cy="2858928"/>
      </dsp:txXfrm>
    </dsp:sp>
    <dsp:sp modelId="{DB7F8CB3-4A46-45FD-9A4E-940D4746BD37}">
      <dsp:nvSpPr>
        <dsp:cNvPr id="0" name=""/>
        <dsp:cNvSpPr/>
      </dsp:nvSpPr>
      <dsp:spPr>
        <a:xfrm>
          <a:off x="2466379" y="829813"/>
          <a:ext cx="2382440" cy="2858928"/>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r>
            <a:rPr lang="en-US" sz="2700" kern="1200">
              <a:solidFill>
                <a:srgbClr val="FFFF00"/>
              </a:solidFill>
            </a:rPr>
            <a:t>Spring</a:t>
          </a:r>
        </a:p>
      </dsp:txBody>
      <dsp:txXfrm rot="16200000">
        <a:off x="1532462" y="1763729"/>
        <a:ext cx="2344321" cy="476488"/>
      </dsp:txXfrm>
    </dsp:sp>
    <dsp:sp modelId="{B7E64816-5A15-4F84-B8EE-76EE3970BA61}">
      <dsp:nvSpPr>
        <dsp:cNvPr id="0" name=""/>
        <dsp:cNvSpPr/>
      </dsp:nvSpPr>
      <dsp:spPr>
        <a:xfrm rot="5400000">
          <a:off x="2268081" y="3103585"/>
          <a:ext cx="420420" cy="357366"/>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C22ACA-109A-46C5-B0D9-753A981F3ABD}">
      <dsp:nvSpPr>
        <dsp:cNvPr id="0" name=""/>
        <dsp:cNvSpPr/>
      </dsp:nvSpPr>
      <dsp:spPr>
        <a:xfrm>
          <a:off x="2942867" y="829813"/>
          <a:ext cx="1774918" cy="285892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a:t>Choose lab, inform graduate coordinator</a:t>
          </a:r>
        </a:p>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1</a:t>
          </a:r>
          <a:r>
            <a:rPr lang="en-US" sz="2400" kern="1200" baseline="30000"/>
            <a:t>st</a:t>
          </a:r>
          <a:r>
            <a:rPr lang="en-US" sz="2400" kern="1200"/>
            <a:t> week of April</a:t>
          </a:r>
        </a:p>
      </dsp:txBody>
      <dsp:txXfrm>
        <a:off x="2942867" y="829813"/>
        <a:ext cx="1774918" cy="2858928"/>
      </dsp:txXfrm>
    </dsp:sp>
    <dsp:sp modelId="{88D902EE-8836-4E6D-9A08-0676E2AD1B60}">
      <dsp:nvSpPr>
        <dsp:cNvPr id="0" name=""/>
        <dsp:cNvSpPr/>
      </dsp:nvSpPr>
      <dsp:spPr>
        <a:xfrm>
          <a:off x="4932205" y="829813"/>
          <a:ext cx="2382440" cy="2858928"/>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583" rIns="120015" bIns="0" numCol="1" spcCol="1270" anchor="t" anchorCtr="0">
          <a:noAutofit/>
        </a:bodyPr>
        <a:lstStyle/>
        <a:p>
          <a:pPr marL="0" lvl="0" indent="0" algn="r" defTabSz="1200150">
            <a:lnSpc>
              <a:spcPct val="90000"/>
            </a:lnSpc>
            <a:spcBef>
              <a:spcPct val="0"/>
            </a:spcBef>
            <a:spcAft>
              <a:spcPct val="35000"/>
            </a:spcAft>
            <a:buNone/>
          </a:pPr>
          <a:r>
            <a:rPr lang="en-US" sz="2700" kern="1200">
              <a:solidFill>
                <a:srgbClr val="FFFF00"/>
              </a:solidFill>
            </a:rPr>
            <a:t>Summer</a:t>
          </a:r>
        </a:p>
      </dsp:txBody>
      <dsp:txXfrm rot="16200000">
        <a:off x="3998289" y="1763729"/>
        <a:ext cx="2344321" cy="476488"/>
      </dsp:txXfrm>
    </dsp:sp>
    <dsp:sp modelId="{12B9CB4E-6A12-4F43-B627-D2E9C4567D92}">
      <dsp:nvSpPr>
        <dsp:cNvPr id="0" name=""/>
        <dsp:cNvSpPr/>
      </dsp:nvSpPr>
      <dsp:spPr>
        <a:xfrm rot="5400000">
          <a:off x="4733907" y="3103585"/>
          <a:ext cx="420420" cy="357366"/>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B8E00F-F548-43CC-B878-C10CE3849088}">
      <dsp:nvSpPr>
        <dsp:cNvPr id="0" name=""/>
        <dsp:cNvSpPr/>
      </dsp:nvSpPr>
      <dsp:spPr>
        <a:xfrm>
          <a:off x="5408693" y="829813"/>
          <a:ext cx="1774918" cy="2858928"/>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a:t>Establish dissertation committee</a:t>
          </a:r>
        </a:p>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endParaRPr lang="en-US" sz="2400" kern="1200"/>
        </a:p>
        <a:p>
          <a:pPr marL="0" lvl="0" indent="0" algn="l" defTabSz="1066800">
            <a:lnSpc>
              <a:spcPct val="90000"/>
            </a:lnSpc>
            <a:spcBef>
              <a:spcPct val="0"/>
            </a:spcBef>
            <a:spcAft>
              <a:spcPct val="35000"/>
            </a:spcAft>
            <a:buNone/>
          </a:pPr>
          <a:r>
            <a:rPr lang="en-US" sz="2400" kern="1200"/>
            <a:t>Last week of July</a:t>
          </a:r>
        </a:p>
      </dsp:txBody>
      <dsp:txXfrm>
        <a:off x="5408693" y="829813"/>
        <a:ext cx="1774918" cy="28589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22D7EB1-45A9-4EBE-8984-689BF872DC79}" type="datetimeFigureOut">
              <a:rPr lang="en-US" smtClean="0"/>
              <a:t>8/15/2024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BAA9385-42CA-4859-A482-146F0AC85A96}" type="slidenum">
              <a:rPr lang="en-US" smtClean="0"/>
              <a:t>‹#›</a:t>
            </a:fld>
            <a:endParaRPr lang="en-US"/>
          </a:p>
        </p:txBody>
      </p:sp>
    </p:spTree>
    <p:extLst>
      <p:ext uri="{BB962C8B-B14F-4D97-AF65-F5344CB8AC3E}">
        <p14:creationId xmlns:p14="http://schemas.microsoft.com/office/powerpoint/2010/main" val="82796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A9385-42CA-4859-A482-146F0AC85A96}" type="slidenum">
              <a:rPr lang="en-US" smtClean="0"/>
              <a:t>14</a:t>
            </a:fld>
            <a:endParaRPr lang="en-US"/>
          </a:p>
        </p:txBody>
      </p:sp>
    </p:spTree>
    <p:extLst>
      <p:ext uri="{BB962C8B-B14F-4D97-AF65-F5344CB8AC3E}">
        <p14:creationId xmlns:p14="http://schemas.microsoft.com/office/powerpoint/2010/main" val="98095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A0ED-C500-832F-DA05-10D6F6A2FB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3CA78C-B831-E6F2-0A15-4CDF8C9FD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F9D8ED-7AC0-EF72-EAF5-0CB16C7FDD29}"/>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5" name="Footer Placeholder 4">
            <a:extLst>
              <a:ext uri="{FF2B5EF4-FFF2-40B4-BE49-F238E27FC236}">
                <a16:creationId xmlns:a16="http://schemas.microsoft.com/office/drawing/2014/main" id="{2FFCFA1F-4810-4463-EA36-04A6E123E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69F81-72FE-1351-9CAB-51E384F101E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7463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3FC7-E62D-E110-EE86-2B4C6E4CBD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FB856B-2FEE-8653-866A-2DA511DDE8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23988-989E-B9E8-1CC3-553FCEC2810A}"/>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5" name="Footer Placeholder 4">
            <a:extLst>
              <a:ext uri="{FF2B5EF4-FFF2-40B4-BE49-F238E27FC236}">
                <a16:creationId xmlns:a16="http://schemas.microsoft.com/office/drawing/2014/main" id="{2E037C7B-99AE-09A2-C0A0-8709E1358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39878-7C87-BEC4-1BC6-5B58C41741E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248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125BD-293C-2707-9B66-F805364DAD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65B0D6-D0D3-5D7B-218E-821DE35569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C6537-5687-8BAC-C1D6-0501984DC34D}"/>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5" name="Footer Placeholder 4">
            <a:extLst>
              <a:ext uri="{FF2B5EF4-FFF2-40B4-BE49-F238E27FC236}">
                <a16:creationId xmlns:a16="http://schemas.microsoft.com/office/drawing/2014/main" id="{8BAA5BD2-E315-D7CA-3316-C8F1091C9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2E475-B997-C13E-6DBF-FD3B7887C8A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7736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7717-1C4A-6B26-AD86-CA1A1D54E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B2DAE-7F01-D412-369C-15F2BA76FE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2BDFF-1090-E95F-3434-584DA90C3F56}"/>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5" name="Footer Placeholder 4">
            <a:extLst>
              <a:ext uri="{FF2B5EF4-FFF2-40B4-BE49-F238E27FC236}">
                <a16:creationId xmlns:a16="http://schemas.microsoft.com/office/drawing/2014/main" id="{4BC90713-81B5-F66A-67A0-B7C2B1439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6ECBA-1DF2-5086-5AA2-10A4819FCBB1}"/>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7024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AAD5-9532-3427-7A80-B43675E22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ABAF1B-B28D-41D5-0CD8-49230B4E87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D1B4CC-9E9B-45AA-2B16-555891FABEF3}"/>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5" name="Footer Placeholder 4">
            <a:extLst>
              <a:ext uri="{FF2B5EF4-FFF2-40B4-BE49-F238E27FC236}">
                <a16:creationId xmlns:a16="http://schemas.microsoft.com/office/drawing/2014/main" id="{8CD23231-01B2-95AA-802A-B74F9FDC4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8A547-DBE1-DCAD-FBE3-D85BAE542DBB}"/>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9231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BA37-61DB-BCCB-66AC-03525D27F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237CD8-9018-22B8-9EF7-7E43010C4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54FB3F-6EE2-AB64-730B-1B152B15B0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EB3A39-747E-F1A5-0D30-53CFC4129F39}"/>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6" name="Footer Placeholder 5">
            <a:extLst>
              <a:ext uri="{FF2B5EF4-FFF2-40B4-BE49-F238E27FC236}">
                <a16:creationId xmlns:a16="http://schemas.microsoft.com/office/drawing/2014/main" id="{4F2E3876-6FCD-284D-36EB-B20D9C164A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D88E9-3B46-5182-84ED-1B1FC24CDEE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2968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CA61-52C0-4421-EEEA-DF93C20A6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3AD4DA-3A65-4E53-5D49-B06E632A4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19933C-3433-F91E-D032-EF68D2DD30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2220E-E322-41C2-B214-C7D011064C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471C73-3510-05E7-B571-62F21E9AD0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05CE6A-F087-8FB4-DA46-A363C36AA2AA}"/>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8" name="Footer Placeholder 7">
            <a:extLst>
              <a:ext uri="{FF2B5EF4-FFF2-40B4-BE49-F238E27FC236}">
                <a16:creationId xmlns:a16="http://schemas.microsoft.com/office/drawing/2014/main" id="{2E3FF63B-26A5-1EC6-7A95-7500073FA2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7F30D5-A5AB-BED4-2DC5-4651B2F9E8D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6508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32AC-D98E-81F3-1F72-8632FF066F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75C283-ABB7-77A0-970F-6C66D35479A4}"/>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4" name="Footer Placeholder 3">
            <a:extLst>
              <a:ext uri="{FF2B5EF4-FFF2-40B4-BE49-F238E27FC236}">
                <a16:creationId xmlns:a16="http://schemas.microsoft.com/office/drawing/2014/main" id="{550B34BF-7785-6F49-E54E-24DA7BCEC6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AC7C2B-0377-2285-6C88-4BB6C7A5BF7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7623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B8777-E02F-2ECF-AEB1-6E68AE85CC2E}"/>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3" name="Footer Placeholder 2">
            <a:extLst>
              <a:ext uri="{FF2B5EF4-FFF2-40B4-BE49-F238E27FC236}">
                <a16:creationId xmlns:a16="http://schemas.microsoft.com/office/drawing/2014/main" id="{972BFD4D-25DC-E62E-3344-DAC71CE2DA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A180A-04A2-7AD4-2F87-60777900FB3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7991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2CCF-CF78-0476-75AE-9F30A1352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02A05E-5B43-570C-263B-59E93E78FF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9E9B86-79DE-60F5-D39D-3477AEB1D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450A0-7F3F-E9B2-D6D1-C377F439ADA8}"/>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6" name="Footer Placeholder 5">
            <a:extLst>
              <a:ext uri="{FF2B5EF4-FFF2-40B4-BE49-F238E27FC236}">
                <a16:creationId xmlns:a16="http://schemas.microsoft.com/office/drawing/2014/main" id="{F3509A76-153E-8DDE-F3A7-46998FBC7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3FEE9-F169-9984-7D23-2B0F1343B60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0585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16FB-703C-FDB9-836F-528EF36C9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88066-B706-34A4-B17C-8073B056A6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A44B1-A938-B2CF-609B-335710476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D6A2B-5B47-F694-EB26-1FF1834DCF3D}"/>
              </a:ext>
            </a:extLst>
          </p:cNvPr>
          <p:cNvSpPr>
            <a:spLocks noGrp="1"/>
          </p:cNvSpPr>
          <p:nvPr>
            <p:ph type="dt" sz="half" idx="10"/>
          </p:nvPr>
        </p:nvSpPr>
        <p:spPr/>
        <p:txBody>
          <a:bodyPr/>
          <a:lstStyle/>
          <a:p>
            <a:fld id="{1D8BD707-D9CF-40AE-B4C6-C98DA3205C09}" type="datetimeFigureOut">
              <a:rPr lang="en-US" smtClean="0"/>
              <a:t>8/15/2024</a:t>
            </a:fld>
            <a:endParaRPr lang="en-US"/>
          </a:p>
        </p:txBody>
      </p:sp>
      <p:sp>
        <p:nvSpPr>
          <p:cNvPr id="6" name="Footer Placeholder 5">
            <a:extLst>
              <a:ext uri="{FF2B5EF4-FFF2-40B4-BE49-F238E27FC236}">
                <a16:creationId xmlns:a16="http://schemas.microsoft.com/office/drawing/2014/main" id="{A67E2DAB-9FE9-67BC-2A15-58F03C1B3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BF1FD-0770-912E-0856-D2C76CC65C0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8606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FF1D8C-C564-BCAE-AB77-AA7A036465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CA3CCE-3272-CD42-3666-1728B6A2C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7A409-8FAF-5569-3B33-F9CCBEDAE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8BD707-D9CF-40AE-B4C6-C98DA3205C09}" type="datetimeFigureOut">
              <a:rPr lang="en-US" smtClean="0"/>
              <a:t>8/15/2024</a:t>
            </a:fld>
            <a:endParaRPr lang="en-US"/>
          </a:p>
        </p:txBody>
      </p:sp>
      <p:sp>
        <p:nvSpPr>
          <p:cNvPr id="5" name="Footer Placeholder 4">
            <a:extLst>
              <a:ext uri="{FF2B5EF4-FFF2-40B4-BE49-F238E27FC236}">
                <a16:creationId xmlns:a16="http://schemas.microsoft.com/office/drawing/2014/main" id="{558356D5-9863-5B44-D241-B158AD133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5C7DB4-901F-DFAF-B566-DCF5FA4F4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696644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fl.qualtrics.com/jfe/form/SV_2bNTS9oSpeU8fXg" TargetMode="External"/><Relationship Id="rId2" Type="http://schemas.openxmlformats.org/officeDocument/2006/relationships/hyperlink" Target="https://graduateschool.ufl.edu/gss/orien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one.uf.edu/so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gradcatalog.ufl.edu/graduate/regulation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admin.hr.ufl.edu/compliance/employee-relations-and-ethics/union-negotiations/gau-collective-bargaining-agreement/" TargetMode="External"/><Relationship Id="rId2" Type="http://schemas.openxmlformats.org/officeDocument/2006/relationships/hyperlink" Target="https://www.ufgau.org/contractfaq.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hyperlink" Target="https://gradcatalog.ufl.edu/graduate/regulat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learning.ufl.edu/student-help/keep-learning/quickstart-guide-for-students/" TargetMode="External"/><Relationship Id="rId2" Type="http://schemas.openxmlformats.org/officeDocument/2006/relationships/hyperlink" Target="https://registrar.ufl.edu/services/residency" TargetMode="External"/><Relationship Id="rId1" Type="http://schemas.openxmlformats.org/officeDocument/2006/relationships/slideLayout" Target="../slideLayouts/slideLayout2.xml"/><Relationship Id="rId5" Type="http://schemas.openxmlformats.org/officeDocument/2006/relationships/hyperlink" Target="https://gradadvance.graduateschool.ufl.edu/planning-resources/idp/" TargetMode="External"/><Relationship Id="rId4" Type="http://schemas.openxmlformats.org/officeDocument/2006/relationships/hyperlink" Target="https://it.ufl.edu/services/search/gatorclou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radadvance.graduateschool.ufl.edu/planning-resources/" TargetMode="External"/><Relationship Id="rId7" Type="http://schemas.openxmlformats.org/officeDocument/2006/relationships/hyperlink" Target="https://www.visitgainesville.com/explore/" TargetMode="External"/><Relationship Id="rId2" Type="http://schemas.openxmlformats.org/officeDocument/2006/relationships/hyperlink" Target="https://success.grad.ufl.edu/" TargetMode="External"/><Relationship Id="rId1" Type="http://schemas.openxmlformats.org/officeDocument/2006/relationships/slideLayout" Target="../slideLayouts/slideLayout2.xml"/><Relationship Id="rId6" Type="http://schemas.openxmlformats.org/officeDocument/2006/relationships/hyperlink" Target="https://counseling.ufl.edu/" TargetMode="External"/><Relationship Id="rId5" Type="http://schemas.openxmlformats.org/officeDocument/2006/relationships/hyperlink" Target="https://gatorwell.ufsa.ufl.edu/" TargetMode="External"/><Relationship Id="rId4" Type="http://schemas.openxmlformats.org/officeDocument/2006/relationships/hyperlink" Target="https://graduateschool.ufl.edu/gss/gradcar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640B-BEA4-D4CB-C4D9-957323C10E8C}"/>
              </a:ext>
            </a:extLst>
          </p:cNvPr>
          <p:cNvSpPr>
            <a:spLocks noGrp="1"/>
          </p:cNvSpPr>
          <p:nvPr>
            <p:ph type="title"/>
          </p:nvPr>
        </p:nvSpPr>
        <p:spPr/>
        <p:txBody>
          <a:bodyPr/>
          <a:lstStyle/>
          <a:p>
            <a:r>
              <a:rPr lang="en-US"/>
              <a:t>A guide to this template	</a:t>
            </a:r>
          </a:p>
        </p:txBody>
      </p:sp>
      <p:sp>
        <p:nvSpPr>
          <p:cNvPr id="3" name="Content Placeholder 2">
            <a:extLst>
              <a:ext uri="{FF2B5EF4-FFF2-40B4-BE49-F238E27FC236}">
                <a16:creationId xmlns:a16="http://schemas.microsoft.com/office/drawing/2014/main" id="{E39F4A91-87F4-51DD-FA59-6F2D84B88B80}"/>
              </a:ext>
            </a:extLst>
          </p:cNvPr>
          <p:cNvSpPr>
            <a:spLocks noGrp="1"/>
          </p:cNvSpPr>
          <p:nvPr>
            <p:ph idx="1"/>
          </p:nvPr>
        </p:nvSpPr>
        <p:spPr/>
        <p:txBody>
          <a:bodyPr vert="horz" lIns="91440" tIns="45720" rIns="91440" bIns="45720" rtlCol="0" anchor="t">
            <a:normAutofit fontScale="85000" lnSpcReduction="10000"/>
          </a:bodyPr>
          <a:lstStyle/>
          <a:p>
            <a:r>
              <a:rPr lang="en-US" dirty="0"/>
              <a:t>The UF Graduate School team assembled this template with suggested content for your graduate program orientation. </a:t>
            </a:r>
          </a:p>
          <a:p>
            <a:r>
              <a:rPr lang="en-US"/>
              <a:t>This template was created utilizing best practices collected from other UF graduate programs.</a:t>
            </a:r>
          </a:p>
          <a:p>
            <a:pPr lvl="1">
              <a:buFont typeface="Courier New" panose="020B0604020202020204" pitchFamily="34" charset="0"/>
              <a:buChar char="o"/>
            </a:pPr>
            <a:r>
              <a:rPr lang="en-US" dirty="0"/>
              <a:t>Thank you to the UF Clinical Psychology Program for sharing their materials with us for use in the development of this </a:t>
            </a:r>
            <a:r>
              <a:rPr lang="en-US"/>
              <a:t>template. </a:t>
            </a:r>
            <a:endParaRPr lang="en-US" dirty="0"/>
          </a:p>
          <a:p>
            <a:endParaRPr lang="en-US"/>
          </a:p>
          <a:p>
            <a:r>
              <a:rPr lang="en-US"/>
              <a:t>This orientation should be in addition to your students attending </a:t>
            </a:r>
            <a:r>
              <a:rPr lang="en-US" dirty="0">
                <a:hlinkClick r:id="rId2"/>
              </a:rPr>
              <a:t>GradStart</a:t>
            </a:r>
            <a:r>
              <a:rPr lang="en-US"/>
              <a:t>. </a:t>
            </a:r>
          </a:p>
          <a:p>
            <a:r>
              <a:rPr lang="en-US" dirty="0">
                <a:hlinkClick r:id="rId3"/>
              </a:rPr>
              <a:t>Please use this link to be added to GradStart as a faculty/staff member. </a:t>
            </a:r>
          </a:p>
          <a:p>
            <a:endParaRPr lang="en-US" dirty="0"/>
          </a:p>
          <a:p>
            <a:r>
              <a:rPr lang="en-US" dirty="0"/>
              <a:t>Finally, we highly encourage you to share this slides with your students so they can refer to them. </a:t>
            </a:r>
          </a:p>
        </p:txBody>
      </p:sp>
    </p:spTree>
    <p:extLst>
      <p:ext uri="{BB962C8B-B14F-4D97-AF65-F5344CB8AC3E}">
        <p14:creationId xmlns:p14="http://schemas.microsoft.com/office/powerpoint/2010/main" val="328983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940799-6D0F-BE90-C2F0-ED565E4BF93F}"/>
              </a:ext>
            </a:extLst>
          </p:cNvPr>
          <p:cNvSpPr>
            <a:spLocks noGrp="1"/>
          </p:cNvSpPr>
          <p:nvPr>
            <p:ph type="title"/>
          </p:nvPr>
        </p:nvSpPr>
        <p:spPr/>
        <p:txBody>
          <a:bodyPr/>
          <a:lstStyle/>
          <a:p>
            <a:r>
              <a:rPr lang="en-US"/>
              <a:t>About your department/unit </a:t>
            </a:r>
          </a:p>
        </p:txBody>
      </p:sp>
      <p:sp>
        <p:nvSpPr>
          <p:cNvPr id="6" name="Text Placeholder 5">
            <a:extLst>
              <a:ext uri="{FF2B5EF4-FFF2-40B4-BE49-F238E27FC236}">
                <a16:creationId xmlns:a16="http://schemas.microsoft.com/office/drawing/2014/main" id="{28479DED-BBF8-82DD-DAEF-E83A36D2BBA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532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4D3559-351E-18E1-8661-8E19407DB091}"/>
              </a:ext>
            </a:extLst>
          </p:cNvPr>
          <p:cNvSpPr>
            <a:spLocks noGrp="1"/>
          </p:cNvSpPr>
          <p:nvPr>
            <p:ph type="title"/>
          </p:nvPr>
        </p:nvSpPr>
        <p:spPr/>
        <p:txBody>
          <a:bodyPr/>
          <a:lstStyle/>
          <a:p>
            <a:r>
              <a:rPr lang="en-US"/>
              <a:t>Facts about the department/unit</a:t>
            </a:r>
          </a:p>
        </p:txBody>
      </p:sp>
      <p:sp>
        <p:nvSpPr>
          <p:cNvPr id="5" name="Content Placeholder 4">
            <a:extLst>
              <a:ext uri="{FF2B5EF4-FFF2-40B4-BE49-F238E27FC236}">
                <a16:creationId xmlns:a16="http://schemas.microsoft.com/office/drawing/2014/main" id="{809CE778-F499-6EFB-5629-C6456BBB78CE}"/>
              </a:ext>
            </a:extLst>
          </p:cNvPr>
          <p:cNvSpPr>
            <a:spLocks noGrp="1"/>
          </p:cNvSpPr>
          <p:nvPr>
            <p:ph idx="1"/>
          </p:nvPr>
        </p:nvSpPr>
        <p:spPr/>
        <p:txBody>
          <a:bodyPr>
            <a:normAutofit fontScale="92500" lnSpcReduction="10000"/>
          </a:bodyPr>
          <a:lstStyle/>
          <a:p>
            <a:r>
              <a:rPr lang="en-US"/>
              <a:t>College of which the program is a part</a:t>
            </a:r>
          </a:p>
          <a:p>
            <a:r>
              <a:rPr lang="en-US"/>
              <a:t>Other graduate programs in the unit</a:t>
            </a:r>
          </a:p>
          <a:p>
            <a:r>
              <a:rPr lang="en-US"/>
              <a:t>Other relationships the program has at the university</a:t>
            </a:r>
          </a:p>
          <a:p>
            <a:r>
              <a:rPr lang="en-US"/>
              <a:t>Numbers which describe your program and of which you are proud</a:t>
            </a:r>
          </a:p>
          <a:p>
            <a:pPr lvl="1"/>
            <a:r>
              <a:rPr lang="en-US"/>
              <a:t>Faculty </a:t>
            </a:r>
          </a:p>
          <a:p>
            <a:pPr lvl="1"/>
            <a:r>
              <a:rPr lang="en-US"/>
              <a:t>Students</a:t>
            </a:r>
          </a:p>
          <a:p>
            <a:pPr lvl="1"/>
            <a:r>
              <a:rPr lang="en-US"/>
              <a:t>Graduation rate </a:t>
            </a:r>
          </a:p>
          <a:p>
            <a:pPr lvl="1"/>
            <a:r>
              <a:rPr lang="en-US"/>
              <a:t>Average student publications</a:t>
            </a:r>
          </a:p>
          <a:p>
            <a:pPr lvl="1"/>
            <a:r>
              <a:rPr lang="en-US"/>
              <a:t>Internship placement </a:t>
            </a:r>
          </a:p>
          <a:p>
            <a:pPr lvl="1"/>
            <a:r>
              <a:rPr lang="en-US"/>
              <a:t>Alumni job placements </a:t>
            </a:r>
          </a:p>
          <a:p>
            <a:pPr lvl="1"/>
            <a:r>
              <a:rPr lang="en-US"/>
              <a:t>Rankings </a:t>
            </a:r>
          </a:p>
          <a:p>
            <a:endParaRPr lang="en-US"/>
          </a:p>
        </p:txBody>
      </p:sp>
    </p:spTree>
    <p:extLst>
      <p:ext uri="{BB962C8B-B14F-4D97-AF65-F5344CB8AC3E}">
        <p14:creationId xmlns:p14="http://schemas.microsoft.com/office/powerpoint/2010/main" val="16890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0F8E-4E5D-D31E-6D2D-E2D9BD1177FC}"/>
              </a:ext>
            </a:extLst>
          </p:cNvPr>
          <p:cNvSpPr>
            <a:spLocks noGrp="1"/>
          </p:cNvSpPr>
          <p:nvPr>
            <p:ph type="title"/>
          </p:nvPr>
        </p:nvSpPr>
        <p:spPr/>
        <p:txBody>
          <a:bodyPr/>
          <a:lstStyle/>
          <a:p>
            <a:r>
              <a:rPr lang="en-US"/>
              <a:t>Administrative Support </a:t>
            </a:r>
          </a:p>
        </p:txBody>
      </p:sp>
      <p:sp>
        <p:nvSpPr>
          <p:cNvPr id="3" name="Content Placeholder 2">
            <a:extLst>
              <a:ext uri="{FF2B5EF4-FFF2-40B4-BE49-F238E27FC236}">
                <a16:creationId xmlns:a16="http://schemas.microsoft.com/office/drawing/2014/main" id="{8021F15D-6CF3-3A85-B3E7-9E432D970290}"/>
              </a:ext>
            </a:extLst>
          </p:cNvPr>
          <p:cNvSpPr>
            <a:spLocks noGrp="1"/>
          </p:cNvSpPr>
          <p:nvPr>
            <p:ph idx="1"/>
          </p:nvPr>
        </p:nvSpPr>
        <p:spPr/>
        <p:txBody>
          <a:bodyPr/>
          <a:lstStyle/>
          <a:p>
            <a:r>
              <a:rPr lang="en-US"/>
              <a:t>Include names, headshots, titles, and responsibilities of any relevant administrative support for the department/unit </a:t>
            </a:r>
          </a:p>
        </p:txBody>
      </p:sp>
    </p:spTree>
    <p:extLst>
      <p:ext uri="{BB962C8B-B14F-4D97-AF65-F5344CB8AC3E}">
        <p14:creationId xmlns:p14="http://schemas.microsoft.com/office/powerpoint/2010/main" val="26085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AC0F-D818-2C6B-5924-932DAD254690}"/>
              </a:ext>
            </a:extLst>
          </p:cNvPr>
          <p:cNvSpPr>
            <a:spLocks noGrp="1"/>
          </p:cNvSpPr>
          <p:nvPr>
            <p:ph type="title"/>
          </p:nvPr>
        </p:nvSpPr>
        <p:spPr/>
        <p:txBody>
          <a:bodyPr/>
          <a:lstStyle/>
          <a:p>
            <a:r>
              <a:rPr lang="en-US"/>
              <a:t>Department/unit/college leadership</a:t>
            </a:r>
          </a:p>
        </p:txBody>
      </p:sp>
      <p:sp>
        <p:nvSpPr>
          <p:cNvPr id="3" name="Content Placeholder 2">
            <a:extLst>
              <a:ext uri="{FF2B5EF4-FFF2-40B4-BE49-F238E27FC236}">
                <a16:creationId xmlns:a16="http://schemas.microsoft.com/office/drawing/2014/main" id="{914F8F93-0238-35D4-8FBB-3F587F6ED4AA}"/>
              </a:ext>
            </a:extLst>
          </p:cNvPr>
          <p:cNvSpPr>
            <a:spLocks noGrp="1"/>
          </p:cNvSpPr>
          <p:nvPr>
            <p:ph idx="1"/>
          </p:nvPr>
        </p:nvSpPr>
        <p:spPr/>
        <p:txBody>
          <a:bodyPr/>
          <a:lstStyle/>
          <a:p>
            <a:r>
              <a:rPr lang="en-US"/>
              <a:t>Include headshots and titles of any other leadership you would like the students to know</a:t>
            </a:r>
          </a:p>
        </p:txBody>
      </p:sp>
    </p:spTree>
    <p:extLst>
      <p:ext uri="{BB962C8B-B14F-4D97-AF65-F5344CB8AC3E}">
        <p14:creationId xmlns:p14="http://schemas.microsoft.com/office/powerpoint/2010/main" val="211441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BB91-5D84-A48E-EEEB-2C64C62E6B87}"/>
              </a:ext>
            </a:extLst>
          </p:cNvPr>
          <p:cNvSpPr>
            <a:spLocks noGrp="1"/>
          </p:cNvSpPr>
          <p:nvPr>
            <p:ph type="title"/>
          </p:nvPr>
        </p:nvSpPr>
        <p:spPr/>
        <p:txBody>
          <a:bodyPr/>
          <a:lstStyle/>
          <a:p>
            <a:r>
              <a:rPr lang="en-US"/>
              <a:t>Funding information</a:t>
            </a:r>
          </a:p>
        </p:txBody>
      </p:sp>
      <p:sp>
        <p:nvSpPr>
          <p:cNvPr id="3" name="Content Placeholder 2">
            <a:extLst>
              <a:ext uri="{FF2B5EF4-FFF2-40B4-BE49-F238E27FC236}">
                <a16:creationId xmlns:a16="http://schemas.microsoft.com/office/drawing/2014/main" id="{84DFFFFD-3D6C-6CBA-6782-5A3C0FEFD0B4}"/>
              </a:ext>
            </a:extLst>
          </p:cNvPr>
          <p:cNvSpPr>
            <a:spLocks noGrp="1"/>
          </p:cNvSpPr>
          <p:nvPr>
            <p:ph idx="1"/>
          </p:nvPr>
        </p:nvSpPr>
        <p:spPr/>
        <p:txBody>
          <a:bodyPr/>
          <a:lstStyle/>
          <a:p>
            <a:r>
              <a:rPr lang="en-US"/>
              <a:t>You could describe how the program/unit/department is funded to provide context to how the students are funded </a:t>
            </a:r>
          </a:p>
          <a:p>
            <a:pPr marL="0" indent="0">
              <a:buNone/>
            </a:pPr>
            <a:endParaRPr lang="en-US"/>
          </a:p>
        </p:txBody>
      </p:sp>
      <p:graphicFrame>
        <p:nvGraphicFramePr>
          <p:cNvPr id="7" name="Chart 6">
            <a:extLst>
              <a:ext uri="{FF2B5EF4-FFF2-40B4-BE49-F238E27FC236}">
                <a16:creationId xmlns:a16="http://schemas.microsoft.com/office/drawing/2014/main" id="{C995B08B-191B-A910-0CEB-D1E8210D52FC}"/>
              </a:ext>
            </a:extLst>
          </p:cNvPr>
          <p:cNvGraphicFramePr/>
          <p:nvPr>
            <p:extLst>
              <p:ext uri="{D42A27DB-BD31-4B8C-83A1-F6EECF244321}">
                <p14:modId xmlns:p14="http://schemas.microsoft.com/office/powerpoint/2010/main" val="2531879875"/>
              </p:ext>
            </p:extLst>
          </p:nvPr>
        </p:nvGraphicFramePr>
        <p:xfrm>
          <a:off x="3073400" y="2667000"/>
          <a:ext cx="6045200" cy="3471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130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978C41-F984-FB32-677B-6C5BC91D1DD0}"/>
              </a:ext>
            </a:extLst>
          </p:cNvPr>
          <p:cNvSpPr>
            <a:spLocks noGrp="1"/>
          </p:cNvSpPr>
          <p:nvPr>
            <p:ph type="title"/>
          </p:nvPr>
        </p:nvSpPr>
        <p:spPr/>
        <p:txBody>
          <a:bodyPr/>
          <a:lstStyle/>
          <a:p>
            <a:r>
              <a:rPr lang="en-US"/>
              <a:t>Graduate Program Introduction</a:t>
            </a:r>
          </a:p>
        </p:txBody>
      </p:sp>
      <p:sp>
        <p:nvSpPr>
          <p:cNvPr id="5" name="Text Placeholder 4">
            <a:extLst>
              <a:ext uri="{FF2B5EF4-FFF2-40B4-BE49-F238E27FC236}">
                <a16:creationId xmlns:a16="http://schemas.microsoft.com/office/drawing/2014/main" id="{9A2DE6C7-01C9-AE2C-8B00-628063FE47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351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88EA02-C623-5DBE-B90F-688F6497ECA3}"/>
              </a:ext>
            </a:extLst>
          </p:cNvPr>
          <p:cNvSpPr>
            <a:spLocks noGrp="1"/>
          </p:cNvSpPr>
          <p:nvPr>
            <p:ph type="title"/>
          </p:nvPr>
        </p:nvSpPr>
        <p:spPr/>
        <p:txBody>
          <a:bodyPr/>
          <a:lstStyle/>
          <a:p>
            <a:r>
              <a:rPr lang="en-US"/>
              <a:t>Describe the goals of your program</a:t>
            </a:r>
          </a:p>
        </p:txBody>
      </p:sp>
      <p:sp>
        <p:nvSpPr>
          <p:cNvPr id="5" name="Content Placeholder 4">
            <a:extLst>
              <a:ext uri="{FF2B5EF4-FFF2-40B4-BE49-F238E27FC236}">
                <a16:creationId xmlns:a16="http://schemas.microsoft.com/office/drawing/2014/main" id="{33B54955-C869-133C-974C-8316A475736D}"/>
              </a:ext>
            </a:extLst>
          </p:cNvPr>
          <p:cNvSpPr>
            <a:spLocks noGrp="1"/>
          </p:cNvSpPr>
          <p:nvPr>
            <p:ph idx="1"/>
          </p:nvPr>
        </p:nvSpPr>
        <p:spPr/>
        <p:txBody>
          <a:bodyPr/>
          <a:lstStyle/>
          <a:p>
            <a:r>
              <a:rPr lang="en-US"/>
              <a:t>Use this slide to describe the goals of your program and what your students gain by completing it. See example below.  </a:t>
            </a:r>
          </a:p>
          <a:p>
            <a:r>
              <a:rPr lang="en-US"/>
              <a:t>Completing this degree program requires producing original research, documented in a thesis or dissertation, and successfully defending the work before experts in the field.</a:t>
            </a:r>
          </a:p>
          <a:p>
            <a:r>
              <a:rPr lang="en-US"/>
              <a:t>Our program prepares you to</a:t>
            </a:r>
          </a:p>
          <a:p>
            <a:pPr lvl="1"/>
            <a:r>
              <a:rPr lang="en-US"/>
              <a:t>Investigate meaningful, empirically testable questions</a:t>
            </a:r>
          </a:p>
          <a:p>
            <a:pPr lvl="1"/>
            <a:r>
              <a:rPr lang="en-US"/>
              <a:t>Contribute to the advancement of knowledge through research </a:t>
            </a:r>
          </a:p>
          <a:p>
            <a:pPr lvl="1"/>
            <a:r>
              <a:rPr lang="en-US"/>
              <a:t>Be marketable in various career paths such as XXXX</a:t>
            </a:r>
          </a:p>
        </p:txBody>
      </p:sp>
    </p:spTree>
    <p:extLst>
      <p:ext uri="{BB962C8B-B14F-4D97-AF65-F5344CB8AC3E}">
        <p14:creationId xmlns:p14="http://schemas.microsoft.com/office/powerpoint/2010/main" val="90951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ECE2-55FB-4AE6-CEB0-8F1179331044}"/>
              </a:ext>
            </a:extLst>
          </p:cNvPr>
          <p:cNvSpPr>
            <a:spLocks noGrp="1"/>
          </p:cNvSpPr>
          <p:nvPr>
            <p:ph type="title"/>
          </p:nvPr>
        </p:nvSpPr>
        <p:spPr/>
        <p:txBody>
          <a:bodyPr/>
          <a:lstStyle/>
          <a:p>
            <a:r>
              <a:rPr lang="en-US"/>
              <a:t>Timeline and milestones (edit to fit your program)</a:t>
            </a:r>
          </a:p>
        </p:txBody>
      </p:sp>
      <p:sp>
        <p:nvSpPr>
          <p:cNvPr id="5" name="Arrow: Right 4">
            <a:extLst>
              <a:ext uri="{FF2B5EF4-FFF2-40B4-BE49-F238E27FC236}">
                <a16:creationId xmlns:a16="http://schemas.microsoft.com/office/drawing/2014/main" id="{7723C0D4-D144-2972-CE6D-AB3FA1CE322A}"/>
              </a:ext>
            </a:extLst>
          </p:cNvPr>
          <p:cNvSpPr/>
          <p:nvPr/>
        </p:nvSpPr>
        <p:spPr>
          <a:xfrm>
            <a:off x="491067" y="2775676"/>
            <a:ext cx="3505200" cy="4572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Core Assessment</a:t>
            </a:r>
          </a:p>
        </p:txBody>
      </p:sp>
      <p:sp>
        <p:nvSpPr>
          <p:cNvPr id="6" name="Arrow: Right 5">
            <a:extLst>
              <a:ext uri="{FF2B5EF4-FFF2-40B4-BE49-F238E27FC236}">
                <a16:creationId xmlns:a16="http://schemas.microsoft.com/office/drawing/2014/main" id="{3405B81C-7A75-1C59-CF3B-E6C2CB9E1657}"/>
              </a:ext>
            </a:extLst>
          </p:cNvPr>
          <p:cNvSpPr/>
          <p:nvPr/>
        </p:nvSpPr>
        <p:spPr>
          <a:xfrm>
            <a:off x="4114800" y="3015124"/>
            <a:ext cx="6019800" cy="457200"/>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t>Advanced Research</a:t>
            </a:r>
          </a:p>
        </p:txBody>
      </p:sp>
      <p:grpSp>
        <p:nvGrpSpPr>
          <p:cNvPr id="20" name="Group 19">
            <a:extLst>
              <a:ext uri="{FF2B5EF4-FFF2-40B4-BE49-F238E27FC236}">
                <a16:creationId xmlns:a16="http://schemas.microsoft.com/office/drawing/2014/main" id="{60430323-D425-AB15-D6BF-6CB190C23ED4}"/>
              </a:ext>
            </a:extLst>
          </p:cNvPr>
          <p:cNvGrpSpPr/>
          <p:nvPr/>
        </p:nvGrpSpPr>
        <p:grpSpPr>
          <a:xfrm>
            <a:off x="491067" y="1844343"/>
            <a:ext cx="10972800" cy="1219200"/>
            <a:chOff x="685800" y="1844343"/>
            <a:chExt cx="10972800" cy="1219200"/>
          </a:xfrm>
        </p:grpSpPr>
        <p:sp>
          <p:nvSpPr>
            <p:cNvPr id="4" name="Arrow: Right 3">
              <a:extLst>
                <a:ext uri="{FF2B5EF4-FFF2-40B4-BE49-F238E27FC236}">
                  <a16:creationId xmlns:a16="http://schemas.microsoft.com/office/drawing/2014/main" id="{5587140D-5207-06A3-C613-C5EF435B4A9E}"/>
                </a:ext>
              </a:extLst>
            </p:cNvPr>
            <p:cNvSpPr/>
            <p:nvPr/>
          </p:nvSpPr>
          <p:spPr>
            <a:xfrm>
              <a:off x="685800" y="1844343"/>
              <a:ext cx="10972800" cy="1219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E9763D8-791E-E46C-E7B3-C3889DE15E0F}"/>
                </a:ext>
              </a:extLst>
            </p:cNvPr>
            <p:cNvSpPr txBox="1"/>
            <p:nvPr/>
          </p:nvSpPr>
          <p:spPr>
            <a:xfrm>
              <a:off x="3016221" y="2302898"/>
              <a:ext cx="957250" cy="369332"/>
            </a:xfrm>
            <a:prstGeom prst="rect">
              <a:avLst/>
            </a:prstGeom>
            <a:noFill/>
          </p:spPr>
          <p:txBody>
            <a:bodyPr wrap="none" rtlCol="0">
              <a:spAutoFit/>
            </a:bodyPr>
            <a:lstStyle/>
            <a:p>
              <a:r>
                <a:rPr lang="en-US">
                  <a:solidFill>
                    <a:schemeClr val="bg1"/>
                  </a:solidFill>
                </a:rPr>
                <a:t>2</a:t>
              </a:r>
              <a:r>
                <a:rPr lang="en-US" baseline="30000">
                  <a:solidFill>
                    <a:schemeClr val="bg1"/>
                  </a:solidFill>
                </a:rPr>
                <a:t>nd</a:t>
              </a:r>
              <a:r>
                <a:rPr lang="en-US">
                  <a:solidFill>
                    <a:schemeClr val="bg1"/>
                  </a:solidFill>
                </a:rPr>
                <a:t> Year</a:t>
              </a:r>
            </a:p>
          </p:txBody>
        </p:sp>
        <p:sp>
          <p:nvSpPr>
            <p:cNvPr id="9" name="TextBox 8">
              <a:extLst>
                <a:ext uri="{FF2B5EF4-FFF2-40B4-BE49-F238E27FC236}">
                  <a16:creationId xmlns:a16="http://schemas.microsoft.com/office/drawing/2014/main" id="{81ACE60C-4493-6AB0-618C-7154E66C95A1}"/>
                </a:ext>
              </a:extLst>
            </p:cNvPr>
            <p:cNvSpPr txBox="1"/>
            <p:nvPr/>
          </p:nvSpPr>
          <p:spPr>
            <a:xfrm>
              <a:off x="996798" y="2302898"/>
              <a:ext cx="909864" cy="369332"/>
            </a:xfrm>
            <a:prstGeom prst="rect">
              <a:avLst/>
            </a:prstGeom>
            <a:noFill/>
          </p:spPr>
          <p:txBody>
            <a:bodyPr wrap="none" rtlCol="0">
              <a:spAutoFit/>
            </a:bodyPr>
            <a:lstStyle/>
            <a:p>
              <a:r>
                <a:rPr lang="en-US">
                  <a:solidFill>
                    <a:schemeClr val="bg1"/>
                  </a:solidFill>
                </a:rPr>
                <a:t>1</a:t>
              </a:r>
              <a:r>
                <a:rPr lang="en-US" baseline="30000">
                  <a:solidFill>
                    <a:schemeClr val="bg1"/>
                  </a:solidFill>
                </a:rPr>
                <a:t>st</a:t>
              </a:r>
              <a:r>
                <a:rPr lang="en-US">
                  <a:solidFill>
                    <a:schemeClr val="bg1"/>
                  </a:solidFill>
                </a:rPr>
                <a:t> Year</a:t>
              </a:r>
            </a:p>
          </p:txBody>
        </p:sp>
        <p:sp>
          <p:nvSpPr>
            <p:cNvPr id="10" name="TextBox 9">
              <a:extLst>
                <a:ext uri="{FF2B5EF4-FFF2-40B4-BE49-F238E27FC236}">
                  <a16:creationId xmlns:a16="http://schemas.microsoft.com/office/drawing/2014/main" id="{825854F6-577F-F6E1-4297-711222BA75EE}"/>
                </a:ext>
              </a:extLst>
            </p:cNvPr>
            <p:cNvSpPr txBox="1"/>
            <p:nvPr/>
          </p:nvSpPr>
          <p:spPr>
            <a:xfrm>
              <a:off x="5083030" y="2302898"/>
              <a:ext cx="921471" cy="369332"/>
            </a:xfrm>
            <a:prstGeom prst="rect">
              <a:avLst/>
            </a:prstGeom>
            <a:noFill/>
          </p:spPr>
          <p:txBody>
            <a:bodyPr wrap="none" rtlCol="0">
              <a:spAutoFit/>
            </a:bodyPr>
            <a:lstStyle/>
            <a:p>
              <a:r>
                <a:rPr lang="en-US">
                  <a:solidFill>
                    <a:schemeClr val="bg1"/>
                  </a:solidFill>
                </a:rPr>
                <a:t>3</a:t>
              </a:r>
              <a:r>
                <a:rPr lang="en-US" baseline="30000">
                  <a:solidFill>
                    <a:schemeClr val="bg1"/>
                  </a:solidFill>
                </a:rPr>
                <a:t>rd</a:t>
              </a:r>
              <a:r>
                <a:rPr lang="en-US">
                  <a:solidFill>
                    <a:schemeClr val="bg1"/>
                  </a:solidFill>
                </a:rPr>
                <a:t> Year</a:t>
              </a:r>
            </a:p>
          </p:txBody>
        </p:sp>
        <p:sp>
          <p:nvSpPr>
            <p:cNvPr id="11" name="TextBox 10">
              <a:extLst>
                <a:ext uri="{FF2B5EF4-FFF2-40B4-BE49-F238E27FC236}">
                  <a16:creationId xmlns:a16="http://schemas.microsoft.com/office/drawing/2014/main" id="{30C75040-7ACE-4AA2-16C1-B424159F0699}"/>
                </a:ext>
              </a:extLst>
            </p:cNvPr>
            <p:cNvSpPr txBox="1"/>
            <p:nvPr/>
          </p:nvSpPr>
          <p:spPr>
            <a:xfrm>
              <a:off x="7114060" y="2302898"/>
              <a:ext cx="920380" cy="369332"/>
            </a:xfrm>
            <a:prstGeom prst="rect">
              <a:avLst/>
            </a:prstGeom>
            <a:noFill/>
          </p:spPr>
          <p:txBody>
            <a:bodyPr wrap="none" rtlCol="0">
              <a:spAutoFit/>
            </a:bodyPr>
            <a:lstStyle/>
            <a:p>
              <a:r>
                <a:rPr lang="en-US">
                  <a:solidFill>
                    <a:schemeClr val="bg1"/>
                  </a:solidFill>
                </a:rPr>
                <a:t>4</a:t>
              </a:r>
              <a:r>
                <a:rPr lang="en-US" baseline="30000">
                  <a:solidFill>
                    <a:schemeClr val="bg1"/>
                  </a:solidFill>
                </a:rPr>
                <a:t>th</a:t>
              </a:r>
              <a:r>
                <a:rPr lang="en-US">
                  <a:solidFill>
                    <a:schemeClr val="bg1"/>
                  </a:solidFill>
                </a:rPr>
                <a:t> Year</a:t>
              </a:r>
            </a:p>
          </p:txBody>
        </p:sp>
        <p:sp>
          <p:nvSpPr>
            <p:cNvPr id="12" name="TextBox 11">
              <a:extLst>
                <a:ext uri="{FF2B5EF4-FFF2-40B4-BE49-F238E27FC236}">
                  <a16:creationId xmlns:a16="http://schemas.microsoft.com/office/drawing/2014/main" id="{81825CAD-4D30-4A06-783F-12B4EA4033E8}"/>
                </a:ext>
              </a:extLst>
            </p:cNvPr>
            <p:cNvSpPr txBox="1"/>
            <p:nvPr/>
          </p:nvSpPr>
          <p:spPr>
            <a:xfrm>
              <a:off x="9144000" y="2302898"/>
              <a:ext cx="1200265" cy="369332"/>
            </a:xfrm>
            <a:prstGeom prst="rect">
              <a:avLst/>
            </a:prstGeom>
            <a:noFill/>
          </p:spPr>
          <p:txBody>
            <a:bodyPr wrap="none" rtlCol="0">
              <a:spAutoFit/>
            </a:bodyPr>
            <a:lstStyle/>
            <a:p>
              <a:r>
                <a:rPr lang="en-US">
                  <a:solidFill>
                    <a:schemeClr val="bg1"/>
                  </a:solidFill>
                </a:rPr>
                <a:t>5</a:t>
              </a:r>
              <a:r>
                <a:rPr lang="en-US" baseline="30000">
                  <a:solidFill>
                    <a:schemeClr val="bg1"/>
                  </a:solidFill>
                </a:rPr>
                <a:t>th</a:t>
              </a:r>
              <a:r>
                <a:rPr lang="en-US">
                  <a:solidFill>
                    <a:schemeClr val="bg1"/>
                  </a:solidFill>
                </a:rPr>
                <a:t> + Years</a:t>
              </a:r>
            </a:p>
          </p:txBody>
        </p:sp>
      </p:grpSp>
      <p:sp>
        <p:nvSpPr>
          <p:cNvPr id="13" name="Rectangle 12">
            <a:extLst>
              <a:ext uri="{FF2B5EF4-FFF2-40B4-BE49-F238E27FC236}">
                <a16:creationId xmlns:a16="http://schemas.microsoft.com/office/drawing/2014/main" id="{76808D6F-0026-229B-B2B5-A205F3ACA031}"/>
              </a:ext>
            </a:extLst>
          </p:cNvPr>
          <p:cNvSpPr/>
          <p:nvPr/>
        </p:nvSpPr>
        <p:spPr>
          <a:xfrm>
            <a:off x="491067" y="3609413"/>
            <a:ext cx="1676400" cy="685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1</a:t>
            </a:r>
            <a:r>
              <a:rPr lang="en-US" baseline="30000"/>
              <a:t>st</a:t>
            </a:r>
            <a:r>
              <a:rPr lang="en-US"/>
              <a:t> Year Project</a:t>
            </a:r>
          </a:p>
        </p:txBody>
      </p:sp>
      <p:sp>
        <p:nvSpPr>
          <p:cNvPr id="14" name="Rectangle 13">
            <a:extLst>
              <a:ext uri="{FF2B5EF4-FFF2-40B4-BE49-F238E27FC236}">
                <a16:creationId xmlns:a16="http://schemas.microsoft.com/office/drawing/2014/main" id="{DDB6CBEB-1159-AD98-DC43-0645289FC276}"/>
              </a:ext>
            </a:extLst>
          </p:cNvPr>
          <p:cNvSpPr/>
          <p:nvPr/>
        </p:nvSpPr>
        <p:spPr>
          <a:xfrm>
            <a:off x="3135271" y="3608158"/>
            <a:ext cx="1676400" cy="68831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Present at Symposium</a:t>
            </a:r>
          </a:p>
        </p:txBody>
      </p:sp>
      <p:sp>
        <p:nvSpPr>
          <p:cNvPr id="15" name="Rectangle 14">
            <a:extLst>
              <a:ext uri="{FF2B5EF4-FFF2-40B4-BE49-F238E27FC236}">
                <a16:creationId xmlns:a16="http://schemas.microsoft.com/office/drawing/2014/main" id="{A1F559A6-F318-952E-961F-896C3AA3233F}"/>
              </a:ext>
            </a:extLst>
          </p:cNvPr>
          <p:cNvSpPr/>
          <p:nvPr/>
        </p:nvSpPr>
        <p:spPr>
          <a:xfrm>
            <a:off x="1600200" y="4390795"/>
            <a:ext cx="1676400" cy="68580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Committee Formation</a:t>
            </a:r>
          </a:p>
        </p:txBody>
      </p:sp>
      <p:sp>
        <p:nvSpPr>
          <p:cNvPr id="16" name="Rectangle 15">
            <a:extLst>
              <a:ext uri="{FF2B5EF4-FFF2-40B4-BE49-F238E27FC236}">
                <a16:creationId xmlns:a16="http://schemas.microsoft.com/office/drawing/2014/main" id="{D564E575-6259-5EE2-AA59-175F1011DA7B}"/>
              </a:ext>
            </a:extLst>
          </p:cNvPr>
          <p:cNvSpPr/>
          <p:nvPr/>
        </p:nvSpPr>
        <p:spPr>
          <a:xfrm>
            <a:off x="4794738" y="4389540"/>
            <a:ext cx="1676400" cy="6883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Qualifying Exam</a:t>
            </a:r>
          </a:p>
        </p:txBody>
      </p:sp>
      <p:sp>
        <p:nvSpPr>
          <p:cNvPr id="17" name="Rectangle 16">
            <a:extLst>
              <a:ext uri="{FF2B5EF4-FFF2-40B4-BE49-F238E27FC236}">
                <a16:creationId xmlns:a16="http://schemas.microsoft.com/office/drawing/2014/main" id="{29A2D86E-616D-D45E-268F-4607A05B3F2A}"/>
              </a:ext>
            </a:extLst>
          </p:cNvPr>
          <p:cNvSpPr/>
          <p:nvPr/>
        </p:nvSpPr>
        <p:spPr>
          <a:xfrm>
            <a:off x="8084665" y="4389540"/>
            <a:ext cx="1676400" cy="68831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t>Dissertation Defense</a:t>
            </a:r>
          </a:p>
        </p:txBody>
      </p:sp>
      <p:sp>
        <p:nvSpPr>
          <p:cNvPr id="18" name="Rectangle 17">
            <a:extLst>
              <a:ext uri="{FF2B5EF4-FFF2-40B4-BE49-F238E27FC236}">
                <a16:creationId xmlns:a16="http://schemas.microsoft.com/office/drawing/2014/main" id="{655C619A-7A29-1B5C-DD95-DB2EECC7D692}"/>
              </a:ext>
            </a:extLst>
          </p:cNvPr>
          <p:cNvSpPr/>
          <p:nvPr/>
        </p:nvSpPr>
        <p:spPr>
          <a:xfrm>
            <a:off x="6736050" y="3608158"/>
            <a:ext cx="1676400" cy="68831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Begin Job Search</a:t>
            </a:r>
          </a:p>
        </p:txBody>
      </p:sp>
      <p:sp>
        <p:nvSpPr>
          <p:cNvPr id="19" name="Arrow: Right 18">
            <a:extLst>
              <a:ext uri="{FF2B5EF4-FFF2-40B4-BE49-F238E27FC236}">
                <a16:creationId xmlns:a16="http://schemas.microsoft.com/office/drawing/2014/main" id="{05F5F306-7F70-92D0-C18E-5586575067FA}"/>
              </a:ext>
            </a:extLst>
          </p:cNvPr>
          <p:cNvSpPr/>
          <p:nvPr/>
        </p:nvSpPr>
        <p:spPr>
          <a:xfrm>
            <a:off x="491067" y="5644856"/>
            <a:ext cx="5638800" cy="700420"/>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t>Required Coursework</a:t>
            </a:r>
          </a:p>
        </p:txBody>
      </p:sp>
    </p:spTree>
    <p:extLst>
      <p:ext uri="{BB962C8B-B14F-4D97-AF65-F5344CB8AC3E}">
        <p14:creationId xmlns:p14="http://schemas.microsoft.com/office/powerpoint/2010/main" val="389423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8A27C-F4E6-29FA-F445-9A0B0CACC9D2}"/>
              </a:ext>
            </a:extLst>
          </p:cNvPr>
          <p:cNvSpPr>
            <a:spLocks noGrp="1"/>
          </p:cNvSpPr>
          <p:nvPr>
            <p:ph type="title"/>
          </p:nvPr>
        </p:nvSpPr>
        <p:spPr/>
        <p:txBody>
          <a:bodyPr/>
          <a:lstStyle/>
          <a:p>
            <a:r>
              <a:rPr lang="en-US"/>
              <a:t>Planning Coursework</a:t>
            </a:r>
          </a:p>
        </p:txBody>
      </p:sp>
      <p:sp>
        <p:nvSpPr>
          <p:cNvPr id="3" name="Content Placeholder 2">
            <a:extLst>
              <a:ext uri="{FF2B5EF4-FFF2-40B4-BE49-F238E27FC236}">
                <a16:creationId xmlns:a16="http://schemas.microsoft.com/office/drawing/2014/main" id="{135218DD-242A-1E04-D630-E3A51C694D8D}"/>
              </a:ext>
            </a:extLst>
          </p:cNvPr>
          <p:cNvSpPr>
            <a:spLocks noGrp="1"/>
          </p:cNvSpPr>
          <p:nvPr>
            <p:ph idx="1"/>
          </p:nvPr>
        </p:nvSpPr>
        <p:spPr/>
        <p:txBody>
          <a:bodyPr/>
          <a:lstStyle/>
          <a:p>
            <a:r>
              <a:rPr lang="en-US"/>
              <a:t>Guide your students on how to identify which courses they will take, for example you could include </a:t>
            </a:r>
          </a:p>
          <a:p>
            <a:r>
              <a:rPr lang="en-US"/>
              <a:t>Talk to your mentor</a:t>
            </a:r>
          </a:p>
          <a:p>
            <a:r>
              <a:rPr lang="en-US"/>
              <a:t>Review the program handbook (include link)</a:t>
            </a:r>
          </a:p>
          <a:p>
            <a:r>
              <a:rPr lang="en-US"/>
              <a:t>Review the course schedule page (include link)</a:t>
            </a:r>
          </a:p>
          <a:p>
            <a:r>
              <a:rPr lang="en-US">
                <a:hlinkClick r:id="rId2"/>
              </a:rPr>
              <a:t>UF Schedule of Courses</a:t>
            </a:r>
            <a:endParaRPr lang="en-US"/>
          </a:p>
          <a:p>
            <a:endParaRPr lang="en-US"/>
          </a:p>
          <a:p>
            <a:endParaRPr lang="en-US"/>
          </a:p>
        </p:txBody>
      </p:sp>
    </p:spTree>
    <p:extLst>
      <p:ext uri="{BB962C8B-B14F-4D97-AF65-F5344CB8AC3E}">
        <p14:creationId xmlns:p14="http://schemas.microsoft.com/office/powerpoint/2010/main" val="289011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780C-74AA-7A99-2EC1-921F79CDAB0E}"/>
              </a:ext>
            </a:extLst>
          </p:cNvPr>
          <p:cNvSpPr>
            <a:spLocks noGrp="1"/>
          </p:cNvSpPr>
          <p:nvPr>
            <p:ph type="title"/>
          </p:nvPr>
        </p:nvSpPr>
        <p:spPr/>
        <p:txBody>
          <a:bodyPr/>
          <a:lstStyle/>
          <a:p>
            <a:r>
              <a:rPr lang="en-US"/>
              <a:t>Funding available to students (please modify to include how your students are supported)</a:t>
            </a:r>
          </a:p>
        </p:txBody>
      </p:sp>
      <p:graphicFrame>
        <p:nvGraphicFramePr>
          <p:cNvPr id="4" name="Table 3">
            <a:extLst>
              <a:ext uri="{FF2B5EF4-FFF2-40B4-BE49-F238E27FC236}">
                <a16:creationId xmlns:a16="http://schemas.microsoft.com/office/drawing/2014/main" id="{CF7889C9-C835-E44E-A4A8-3BFB83EEDD0C}"/>
              </a:ext>
            </a:extLst>
          </p:cNvPr>
          <p:cNvGraphicFramePr>
            <a:graphicFrameLocks noGrp="1"/>
          </p:cNvGraphicFramePr>
          <p:nvPr>
            <p:extLst>
              <p:ext uri="{D42A27DB-BD31-4B8C-83A1-F6EECF244321}">
                <p14:modId xmlns:p14="http://schemas.microsoft.com/office/powerpoint/2010/main" val="1810659331"/>
              </p:ext>
            </p:extLst>
          </p:nvPr>
        </p:nvGraphicFramePr>
        <p:xfrm>
          <a:off x="393701" y="2065867"/>
          <a:ext cx="11404599" cy="3930862"/>
        </p:xfrm>
        <a:graphic>
          <a:graphicData uri="http://schemas.openxmlformats.org/drawingml/2006/table">
            <a:tbl>
              <a:tblPr firstRow="1" bandRow="1">
                <a:tableStyleId>{5C22544A-7EE6-4342-B048-85BDC9FD1C3A}</a:tableStyleId>
              </a:tblPr>
              <a:tblGrid>
                <a:gridCol w="2480733">
                  <a:extLst>
                    <a:ext uri="{9D8B030D-6E8A-4147-A177-3AD203B41FA5}">
                      <a16:colId xmlns:a16="http://schemas.microsoft.com/office/drawing/2014/main" val="1005913034"/>
                    </a:ext>
                  </a:extLst>
                </a:gridCol>
                <a:gridCol w="2827867">
                  <a:extLst>
                    <a:ext uri="{9D8B030D-6E8A-4147-A177-3AD203B41FA5}">
                      <a16:colId xmlns:a16="http://schemas.microsoft.com/office/drawing/2014/main" val="2163798340"/>
                    </a:ext>
                  </a:extLst>
                </a:gridCol>
                <a:gridCol w="6095999">
                  <a:extLst>
                    <a:ext uri="{9D8B030D-6E8A-4147-A177-3AD203B41FA5}">
                      <a16:colId xmlns:a16="http://schemas.microsoft.com/office/drawing/2014/main" val="452913618"/>
                    </a:ext>
                  </a:extLst>
                </a:gridCol>
              </a:tblGrid>
              <a:tr h="547582">
                <a:tc>
                  <a:txBody>
                    <a:bodyPr/>
                    <a:lstStyle/>
                    <a:p>
                      <a:r>
                        <a:rPr lang="en-US" sz="1600"/>
                        <a:t>Funding Source</a:t>
                      </a:r>
                    </a:p>
                  </a:txBody>
                  <a:tcPr/>
                </a:tc>
                <a:tc>
                  <a:txBody>
                    <a:bodyPr/>
                    <a:lstStyle/>
                    <a:p>
                      <a:r>
                        <a:rPr lang="en-US" sz="1600"/>
                        <a:t>Duties</a:t>
                      </a:r>
                    </a:p>
                  </a:txBody>
                  <a:tcPr/>
                </a:tc>
                <a:tc>
                  <a:txBody>
                    <a:bodyPr/>
                    <a:lstStyle/>
                    <a:p>
                      <a:r>
                        <a:rPr lang="en-US" sz="1600"/>
                        <a:t>Provided to Student</a:t>
                      </a:r>
                    </a:p>
                  </a:txBody>
                  <a:tcPr/>
                </a:tc>
                <a:extLst>
                  <a:ext uri="{0D108BD9-81ED-4DB2-BD59-A6C34878D82A}">
                    <a16:rowId xmlns:a16="http://schemas.microsoft.com/office/drawing/2014/main" val="3533194536"/>
                  </a:ext>
                </a:extLst>
              </a:tr>
              <a:tr h="370840">
                <a:tc>
                  <a:txBody>
                    <a:bodyPr/>
                    <a:lstStyle/>
                    <a:p>
                      <a:r>
                        <a:rPr lang="en-US" sz="1600"/>
                        <a:t>Research assistantship funded by department</a:t>
                      </a:r>
                    </a:p>
                  </a:txBody>
                  <a:tcPr/>
                </a:tc>
                <a:tc>
                  <a:txBody>
                    <a:bodyPr/>
                    <a:lstStyle/>
                    <a:p>
                      <a:r>
                        <a:rPr lang="en-US" sz="1600"/>
                        <a:t>Specific tasks defined by contract, 20 </a:t>
                      </a:r>
                      <a:r>
                        <a:rPr lang="en-US" sz="1600" err="1"/>
                        <a:t>hrs</a:t>
                      </a:r>
                      <a:r>
                        <a:rPr lang="en-US" sz="1600"/>
                        <a:t>/week</a:t>
                      </a:r>
                    </a:p>
                  </a:txBody>
                  <a:tcPr/>
                </a:tc>
                <a:tc>
                  <a:txBody>
                    <a:bodyPr/>
                    <a:lstStyle/>
                    <a:p>
                      <a:r>
                        <a:rPr lang="en-US" sz="1600"/>
                        <a:t>Tuition, fees (if applicable), stipend, health insurance = at least $38,000/year (varies according to stipend and residency)</a:t>
                      </a:r>
                    </a:p>
                  </a:txBody>
                  <a:tcPr/>
                </a:tc>
                <a:extLst>
                  <a:ext uri="{0D108BD9-81ED-4DB2-BD59-A6C34878D82A}">
                    <a16:rowId xmlns:a16="http://schemas.microsoft.com/office/drawing/2014/main" val="220788814"/>
                  </a:ext>
                </a:extLst>
              </a:tr>
              <a:tr h="370840">
                <a:tc>
                  <a:txBody>
                    <a:bodyPr/>
                    <a:lstStyle/>
                    <a:p>
                      <a:r>
                        <a:rPr lang="en-US" sz="1600"/>
                        <a:t>Research assistantship funded by mentor’s grant</a:t>
                      </a:r>
                    </a:p>
                  </a:txBody>
                  <a:tcPr/>
                </a:tc>
                <a:tc>
                  <a:txBody>
                    <a:bodyPr/>
                    <a:lstStyle/>
                    <a:p>
                      <a:r>
                        <a:rPr lang="en-US" sz="1600"/>
                        <a:t>Specific tasks defined by grant, 20 </a:t>
                      </a:r>
                      <a:r>
                        <a:rPr lang="en-US" sz="1600" err="1"/>
                        <a:t>hrs</a:t>
                      </a:r>
                      <a:r>
                        <a:rPr lang="en-US" sz="1600"/>
                        <a:t>/week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Tuition, fees (if applicable), stipend, health insurance = at least $38,000/year (varies according to stipend and residency)</a:t>
                      </a:r>
                    </a:p>
                  </a:txBody>
                  <a:tcPr/>
                </a:tc>
                <a:extLst>
                  <a:ext uri="{0D108BD9-81ED-4DB2-BD59-A6C34878D82A}">
                    <a16:rowId xmlns:a16="http://schemas.microsoft.com/office/drawing/2014/main" val="3956784407"/>
                  </a:ext>
                </a:extLst>
              </a:tr>
              <a:tr h="370840">
                <a:tc>
                  <a:txBody>
                    <a:bodyPr/>
                    <a:lstStyle/>
                    <a:p>
                      <a:r>
                        <a:rPr lang="en-US" sz="1600"/>
                        <a:t>Individual fellowship (e.g., NSF GRFP, NIH F31)</a:t>
                      </a:r>
                    </a:p>
                  </a:txBody>
                  <a:tcPr/>
                </a:tc>
                <a:tc>
                  <a:txBody>
                    <a:bodyPr/>
                    <a:lstStyle/>
                    <a:p>
                      <a:r>
                        <a:rPr lang="en-US" sz="1600"/>
                        <a:t>No associated duties but full-time occupation in research and studies expected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Tuition, fees (if applicable), stipend, health insurance = at least $38,000/year (varies according to stipend and residency)</a:t>
                      </a:r>
                    </a:p>
                  </a:txBody>
                  <a:tcPr/>
                </a:tc>
                <a:extLst>
                  <a:ext uri="{0D108BD9-81ED-4DB2-BD59-A6C34878D82A}">
                    <a16:rowId xmlns:a16="http://schemas.microsoft.com/office/drawing/2014/main" val="386636804"/>
                  </a:ext>
                </a:extLst>
              </a:tr>
              <a:tr h="370840">
                <a:tc>
                  <a:txBody>
                    <a:bodyPr/>
                    <a:lstStyle/>
                    <a:p>
                      <a:r>
                        <a:rPr lang="en-US" sz="1600"/>
                        <a:t>Institutional fellowship (T32)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No associated duties but full-time occupation in research and studies expected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Tuition, fees (if applicable), stipend, health insurance = at least $38,000/year (varies according to stipend and residency)</a:t>
                      </a:r>
                    </a:p>
                  </a:txBody>
                  <a:tcPr/>
                </a:tc>
                <a:extLst>
                  <a:ext uri="{0D108BD9-81ED-4DB2-BD59-A6C34878D82A}">
                    <a16:rowId xmlns:a16="http://schemas.microsoft.com/office/drawing/2014/main" val="3201008457"/>
                  </a:ext>
                </a:extLst>
              </a:tr>
              <a:tr h="370840">
                <a:tc>
                  <a:txBody>
                    <a:bodyPr/>
                    <a:lstStyle/>
                    <a:p>
                      <a:r>
                        <a:rPr lang="en-US" sz="1600"/>
                        <a:t>Teaching assistantship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Specific tasks defined by contract, 20 </a:t>
                      </a:r>
                      <a:r>
                        <a:rPr lang="en-US" sz="1600" err="1"/>
                        <a:t>hrs</a:t>
                      </a:r>
                      <a:r>
                        <a:rPr lang="en-US" sz="1600"/>
                        <a:t>/week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Tuition, fees (if applicable), stipend, health insurance = at least $38,000/year (varies according to stipend and residency)</a:t>
                      </a:r>
                    </a:p>
                  </a:txBody>
                  <a:tcPr/>
                </a:tc>
                <a:extLst>
                  <a:ext uri="{0D108BD9-81ED-4DB2-BD59-A6C34878D82A}">
                    <a16:rowId xmlns:a16="http://schemas.microsoft.com/office/drawing/2014/main" val="1930111790"/>
                  </a:ext>
                </a:extLst>
              </a:tr>
            </a:tbl>
          </a:graphicData>
        </a:graphic>
      </p:graphicFrame>
    </p:spTree>
    <p:extLst>
      <p:ext uri="{BB962C8B-B14F-4D97-AF65-F5344CB8AC3E}">
        <p14:creationId xmlns:p14="http://schemas.microsoft.com/office/powerpoint/2010/main" val="15446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A18A-8262-76C8-55EB-F3760B2E4E2D}"/>
              </a:ext>
            </a:extLst>
          </p:cNvPr>
          <p:cNvSpPr>
            <a:spLocks noGrp="1"/>
          </p:cNvSpPr>
          <p:nvPr>
            <p:ph type="ctrTitle"/>
          </p:nvPr>
        </p:nvSpPr>
        <p:spPr/>
        <p:txBody>
          <a:bodyPr/>
          <a:lstStyle/>
          <a:p>
            <a:r>
              <a:rPr lang="en-US"/>
              <a:t>[Graduate Program] Orientation</a:t>
            </a:r>
          </a:p>
        </p:txBody>
      </p:sp>
      <p:sp>
        <p:nvSpPr>
          <p:cNvPr id="3" name="Subtitle 2">
            <a:extLst>
              <a:ext uri="{FF2B5EF4-FFF2-40B4-BE49-F238E27FC236}">
                <a16:creationId xmlns:a16="http://schemas.microsoft.com/office/drawing/2014/main" id="{649E6B84-6B04-272A-EEEE-4A2AF308BFAC}"/>
              </a:ext>
            </a:extLst>
          </p:cNvPr>
          <p:cNvSpPr>
            <a:spLocks noGrp="1"/>
          </p:cNvSpPr>
          <p:nvPr>
            <p:ph type="subTitle" idx="1"/>
          </p:nvPr>
        </p:nvSpPr>
        <p:spPr/>
        <p:txBody>
          <a:bodyPr/>
          <a:lstStyle/>
          <a:p>
            <a:endParaRPr lang="en-US"/>
          </a:p>
          <a:p>
            <a:r>
              <a:rPr lang="en-US"/>
              <a:t>[Date]</a:t>
            </a:r>
          </a:p>
          <a:p>
            <a:r>
              <a:rPr lang="en-US"/>
              <a:t>[Names and titles of individuals leading orientation]</a:t>
            </a:r>
          </a:p>
        </p:txBody>
      </p:sp>
    </p:spTree>
    <p:extLst>
      <p:ext uri="{BB962C8B-B14F-4D97-AF65-F5344CB8AC3E}">
        <p14:creationId xmlns:p14="http://schemas.microsoft.com/office/powerpoint/2010/main" val="134521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51E5-FC06-3093-D2DC-B87FCC11E56D}"/>
              </a:ext>
            </a:extLst>
          </p:cNvPr>
          <p:cNvSpPr>
            <a:spLocks noGrp="1"/>
          </p:cNvSpPr>
          <p:nvPr>
            <p:ph type="title"/>
          </p:nvPr>
        </p:nvSpPr>
        <p:spPr/>
        <p:txBody>
          <a:bodyPr/>
          <a:lstStyle/>
          <a:p>
            <a:r>
              <a:rPr lang="en-US"/>
              <a:t>Registration Requirements</a:t>
            </a:r>
          </a:p>
        </p:txBody>
      </p:sp>
      <p:sp>
        <p:nvSpPr>
          <p:cNvPr id="3" name="Content Placeholder 2">
            <a:extLst>
              <a:ext uri="{FF2B5EF4-FFF2-40B4-BE49-F238E27FC236}">
                <a16:creationId xmlns:a16="http://schemas.microsoft.com/office/drawing/2014/main" id="{25D083EB-6157-C897-7CF0-2B5DEB715F8C}"/>
              </a:ext>
            </a:extLst>
          </p:cNvPr>
          <p:cNvSpPr>
            <a:spLocks noGrp="1"/>
          </p:cNvSpPr>
          <p:nvPr>
            <p:ph sz="half" idx="1"/>
          </p:nvPr>
        </p:nvSpPr>
        <p:spPr/>
        <p:txBody>
          <a:bodyPr>
            <a:normAutofit fontScale="92500" lnSpcReduction="20000"/>
          </a:bodyPr>
          <a:lstStyle/>
          <a:p>
            <a:r>
              <a:rPr lang="en-US"/>
              <a:t>Your number of credits is determined by your funding source</a:t>
            </a:r>
          </a:p>
          <a:p>
            <a:r>
              <a:rPr lang="en-US"/>
              <a:t>If you are not registered for the correct number of credits, your waiver will not process</a:t>
            </a:r>
          </a:p>
          <a:p>
            <a:r>
              <a:rPr lang="en-US"/>
              <a:t>Fellows wanting to take fewer credits must request a petition</a:t>
            </a:r>
          </a:p>
          <a:p>
            <a:r>
              <a:rPr lang="en-US"/>
              <a:t>Do not ask your peers about registration! Follow the chart</a:t>
            </a:r>
          </a:p>
          <a:p>
            <a:r>
              <a:rPr lang="en-US">
                <a:hlinkClick r:id="rId2"/>
              </a:rPr>
              <a:t>See “Registration Requirements” in Graduate Regulations </a:t>
            </a:r>
            <a:endParaRPr lang="en-US"/>
          </a:p>
          <a:p>
            <a:endParaRPr lang="en-US"/>
          </a:p>
          <a:p>
            <a:endParaRPr lang="en-US"/>
          </a:p>
        </p:txBody>
      </p:sp>
      <p:graphicFrame>
        <p:nvGraphicFramePr>
          <p:cNvPr id="5" name="Content Placeholder 4">
            <a:extLst>
              <a:ext uri="{FF2B5EF4-FFF2-40B4-BE49-F238E27FC236}">
                <a16:creationId xmlns:a16="http://schemas.microsoft.com/office/drawing/2014/main" id="{AB2528EE-39F0-4EF4-EFD9-B33B876EAF3B}"/>
              </a:ext>
            </a:extLst>
          </p:cNvPr>
          <p:cNvGraphicFramePr>
            <a:graphicFrameLocks noGrp="1"/>
          </p:cNvGraphicFramePr>
          <p:nvPr>
            <p:ph sz="half" idx="2"/>
            <p:extLst>
              <p:ext uri="{D42A27DB-BD31-4B8C-83A1-F6EECF244321}">
                <p14:modId xmlns:p14="http://schemas.microsoft.com/office/powerpoint/2010/main" val="4271561485"/>
              </p:ext>
            </p:extLst>
          </p:nvPr>
        </p:nvGraphicFramePr>
        <p:xfrm>
          <a:off x="6400800" y="2514600"/>
          <a:ext cx="5410200" cy="2060575"/>
        </p:xfrm>
        <a:graphic>
          <a:graphicData uri="http://schemas.openxmlformats.org/drawingml/2006/table">
            <a:tbl>
              <a:tblPr firstRow="1" bandRow="1">
                <a:tableStyleId>{5C22544A-7EE6-4342-B048-85BDC9FD1C3A}</a:tableStyleId>
              </a:tblPr>
              <a:tblGrid>
                <a:gridCol w="1829921">
                  <a:extLst>
                    <a:ext uri="{9D8B030D-6E8A-4147-A177-3AD203B41FA5}">
                      <a16:colId xmlns:a16="http://schemas.microsoft.com/office/drawing/2014/main" val="859310246"/>
                    </a:ext>
                  </a:extLst>
                </a:gridCol>
                <a:gridCol w="1113865">
                  <a:extLst>
                    <a:ext uri="{9D8B030D-6E8A-4147-A177-3AD203B41FA5}">
                      <a16:colId xmlns:a16="http://schemas.microsoft.com/office/drawing/2014/main" val="690824838"/>
                    </a:ext>
                  </a:extLst>
                </a:gridCol>
                <a:gridCol w="1193426">
                  <a:extLst>
                    <a:ext uri="{9D8B030D-6E8A-4147-A177-3AD203B41FA5}">
                      <a16:colId xmlns:a16="http://schemas.microsoft.com/office/drawing/2014/main" val="2504938704"/>
                    </a:ext>
                  </a:extLst>
                </a:gridCol>
                <a:gridCol w="1272988">
                  <a:extLst>
                    <a:ext uri="{9D8B030D-6E8A-4147-A177-3AD203B41FA5}">
                      <a16:colId xmlns:a16="http://schemas.microsoft.com/office/drawing/2014/main" val="1412434211"/>
                    </a:ext>
                  </a:extLst>
                </a:gridCol>
              </a:tblGrid>
              <a:tr h="798869">
                <a:tc>
                  <a:txBody>
                    <a:bodyPr/>
                    <a:lstStyle/>
                    <a:p>
                      <a:r>
                        <a:rPr lang="en-US"/>
                        <a:t>Credits Required</a:t>
                      </a:r>
                    </a:p>
                  </a:txBody>
                  <a:tcPr/>
                </a:tc>
                <a:tc>
                  <a:txBody>
                    <a:bodyPr/>
                    <a:lstStyle/>
                    <a:p>
                      <a:r>
                        <a:rPr lang="en-US"/>
                        <a:t>Fall</a:t>
                      </a:r>
                    </a:p>
                  </a:txBody>
                  <a:tcPr/>
                </a:tc>
                <a:tc>
                  <a:txBody>
                    <a:bodyPr/>
                    <a:lstStyle/>
                    <a:p>
                      <a:r>
                        <a:rPr lang="en-US"/>
                        <a:t>Spring</a:t>
                      </a:r>
                    </a:p>
                  </a:txBody>
                  <a:tcPr/>
                </a:tc>
                <a:tc>
                  <a:txBody>
                    <a:bodyPr/>
                    <a:lstStyle/>
                    <a:p>
                      <a:r>
                        <a:rPr lang="en-US"/>
                        <a:t>Summer</a:t>
                      </a:r>
                    </a:p>
                  </a:txBody>
                  <a:tcPr/>
                </a:tc>
                <a:extLst>
                  <a:ext uri="{0D108BD9-81ED-4DB2-BD59-A6C34878D82A}">
                    <a16:rowId xmlns:a16="http://schemas.microsoft.com/office/drawing/2014/main" val="1600219864"/>
                  </a:ext>
                </a:extLst>
              </a:tr>
              <a:tr h="798869">
                <a:tc>
                  <a:txBody>
                    <a:bodyPr/>
                    <a:lstStyle/>
                    <a:p>
                      <a:r>
                        <a:rPr lang="en-US"/>
                        <a:t>Assistantship (0.5 FTE)</a:t>
                      </a:r>
                    </a:p>
                  </a:txBody>
                  <a:tcPr/>
                </a:tc>
                <a:tc>
                  <a:txBody>
                    <a:bodyPr/>
                    <a:lstStyle/>
                    <a:p>
                      <a:r>
                        <a:rPr lang="en-US"/>
                        <a:t>9</a:t>
                      </a:r>
                    </a:p>
                  </a:txBody>
                  <a:tcPr/>
                </a:tc>
                <a:tc>
                  <a:txBody>
                    <a:bodyPr/>
                    <a:lstStyle/>
                    <a:p>
                      <a:r>
                        <a:rPr lang="en-US"/>
                        <a:t>9</a:t>
                      </a:r>
                    </a:p>
                  </a:txBody>
                  <a:tcPr/>
                </a:tc>
                <a:tc>
                  <a:txBody>
                    <a:bodyPr/>
                    <a:lstStyle/>
                    <a:p>
                      <a:r>
                        <a:rPr lang="en-US"/>
                        <a:t>6</a:t>
                      </a:r>
                    </a:p>
                  </a:txBody>
                  <a:tcPr/>
                </a:tc>
                <a:extLst>
                  <a:ext uri="{0D108BD9-81ED-4DB2-BD59-A6C34878D82A}">
                    <a16:rowId xmlns:a16="http://schemas.microsoft.com/office/drawing/2014/main" val="198976463"/>
                  </a:ext>
                </a:extLst>
              </a:tr>
              <a:tr h="462837">
                <a:tc>
                  <a:txBody>
                    <a:bodyPr/>
                    <a:lstStyle/>
                    <a:p>
                      <a:r>
                        <a:rPr lang="en-US"/>
                        <a:t>Fellowship</a:t>
                      </a:r>
                    </a:p>
                  </a:txBody>
                  <a:tcPr/>
                </a:tc>
                <a:tc>
                  <a:txBody>
                    <a:bodyPr/>
                    <a:lstStyle/>
                    <a:p>
                      <a:r>
                        <a:rPr lang="en-US"/>
                        <a:t>12</a:t>
                      </a:r>
                    </a:p>
                  </a:txBody>
                  <a:tcPr/>
                </a:tc>
                <a:tc>
                  <a:txBody>
                    <a:bodyPr/>
                    <a:lstStyle/>
                    <a:p>
                      <a:r>
                        <a:rPr lang="en-US"/>
                        <a:t>12</a:t>
                      </a:r>
                    </a:p>
                  </a:txBody>
                  <a:tcPr/>
                </a:tc>
                <a:tc>
                  <a:txBody>
                    <a:bodyPr/>
                    <a:lstStyle/>
                    <a:p>
                      <a:r>
                        <a:rPr lang="en-US"/>
                        <a:t>8</a:t>
                      </a:r>
                    </a:p>
                  </a:txBody>
                  <a:tcPr/>
                </a:tc>
                <a:extLst>
                  <a:ext uri="{0D108BD9-81ED-4DB2-BD59-A6C34878D82A}">
                    <a16:rowId xmlns:a16="http://schemas.microsoft.com/office/drawing/2014/main" val="1621913368"/>
                  </a:ext>
                </a:extLst>
              </a:tr>
            </a:tbl>
          </a:graphicData>
        </a:graphic>
      </p:graphicFrame>
    </p:spTree>
    <p:extLst>
      <p:ext uri="{BB962C8B-B14F-4D97-AF65-F5344CB8AC3E}">
        <p14:creationId xmlns:p14="http://schemas.microsoft.com/office/powerpoint/2010/main" val="362504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AED2-97C6-DDE2-0BA3-33BEDBE8803E}"/>
              </a:ext>
            </a:extLst>
          </p:cNvPr>
          <p:cNvSpPr>
            <a:spLocks noGrp="1"/>
          </p:cNvSpPr>
          <p:nvPr>
            <p:ph type="title"/>
          </p:nvPr>
        </p:nvSpPr>
        <p:spPr/>
        <p:txBody>
          <a:bodyPr/>
          <a:lstStyle/>
          <a:p>
            <a:r>
              <a:rPr lang="en-US"/>
              <a:t>Graduate Assistantships </a:t>
            </a:r>
          </a:p>
        </p:txBody>
      </p:sp>
      <p:sp>
        <p:nvSpPr>
          <p:cNvPr id="3" name="Text Placeholder 2">
            <a:extLst>
              <a:ext uri="{FF2B5EF4-FFF2-40B4-BE49-F238E27FC236}">
                <a16:creationId xmlns:a16="http://schemas.microsoft.com/office/drawing/2014/main" id="{F3CB306D-6FBA-B44F-A77B-B8543551C5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410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346D-CBAC-F678-F6AF-6B7417A692F4}"/>
              </a:ext>
            </a:extLst>
          </p:cNvPr>
          <p:cNvSpPr>
            <a:spLocks noGrp="1"/>
          </p:cNvSpPr>
          <p:nvPr>
            <p:ph type="title"/>
          </p:nvPr>
        </p:nvSpPr>
        <p:spPr/>
        <p:txBody>
          <a:bodyPr/>
          <a:lstStyle/>
          <a:p>
            <a:r>
              <a:rPr lang="en-US"/>
              <a:t>Include information on 9 and 12 month assistantships, if applicable</a:t>
            </a:r>
          </a:p>
        </p:txBody>
      </p:sp>
      <p:sp>
        <p:nvSpPr>
          <p:cNvPr id="3" name="Content Placeholder 2">
            <a:extLst>
              <a:ext uri="{FF2B5EF4-FFF2-40B4-BE49-F238E27FC236}">
                <a16:creationId xmlns:a16="http://schemas.microsoft.com/office/drawing/2014/main" id="{AD07E67F-5934-1E3B-A73F-534A9E118AE9}"/>
              </a:ext>
            </a:extLst>
          </p:cNvPr>
          <p:cNvSpPr>
            <a:spLocks noGrp="1"/>
          </p:cNvSpPr>
          <p:nvPr>
            <p:ph idx="1"/>
          </p:nvPr>
        </p:nvSpPr>
        <p:spPr/>
        <p:txBody>
          <a:bodyPr/>
          <a:lstStyle/>
          <a:p>
            <a:r>
              <a:rPr lang="en-US"/>
              <a:t>Departments and graduate programs should be familiar with expectations, requirements, and benefits for graduate assistants. More information, including guaranteed sick/leave days, Paid Family Leave, and procedures to follow can be found here:</a:t>
            </a:r>
          </a:p>
          <a:p>
            <a:pPr marL="0" indent="0">
              <a:buNone/>
            </a:pPr>
            <a:r>
              <a:rPr lang="en-US">
                <a:hlinkClick r:id="rId2"/>
              </a:rPr>
              <a:t>https://www.ufgau.org/contractfaq.html</a:t>
            </a:r>
            <a:r>
              <a:rPr lang="en-US"/>
              <a:t> or </a:t>
            </a:r>
            <a:r>
              <a:rPr lang="en-US">
                <a:hlinkClick r:id="rId3"/>
              </a:rPr>
              <a:t>https://admin.hr.ufl.edu/compliance/employee-relations-and-ethics/union-negotiations/gau-collective-bargaining-agreement/</a:t>
            </a:r>
            <a:r>
              <a:rPr lang="en-US"/>
              <a:t> </a:t>
            </a:r>
          </a:p>
          <a:p>
            <a:endParaRPr lang="en-US"/>
          </a:p>
          <a:p>
            <a:endParaRPr lang="en-US"/>
          </a:p>
        </p:txBody>
      </p:sp>
    </p:spTree>
    <p:extLst>
      <p:ext uri="{BB962C8B-B14F-4D97-AF65-F5344CB8AC3E}">
        <p14:creationId xmlns:p14="http://schemas.microsoft.com/office/powerpoint/2010/main" val="3111432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65C8-9D65-4CD2-6216-CB1A08CC29FC}"/>
              </a:ext>
            </a:extLst>
          </p:cNvPr>
          <p:cNvSpPr>
            <a:spLocks noGrp="1"/>
          </p:cNvSpPr>
          <p:nvPr>
            <p:ph type="title"/>
          </p:nvPr>
        </p:nvSpPr>
        <p:spPr/>
        <p:txBody>
          <a:bodyPr/>
          <a:lstStyle/>
          <a:p>
            <a:r>
              <a:rPr lang="en-US"/>
              <a:t>Your First Year</a:t>
            </a:r>
          </a:p>
        </p:txBody>
      </p:sp>
      <p:sp>
        <p:nvSpPr>
          <p:cNvPr id="3" name="Text Placeholder 2">
            <a:extLst>
              <a:ext uri="{FF2B5EF4-FFF2-40B4-BE49-F238E27FC236}">
                <a16:creationId xmlns:a16="http://schemas.microsoft.com/office/drawing/2014/main" id="{F47F01AF-E5CC-AFBF-FA28-D610412F62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81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87337" y="1484249"/>
            <a:ext cx="11442700" cy="0"/>
          </a:xfrm>
          <a:custGeom>
            <a:avLst/>
            <a:gdLst/>
            <a:ahLst/>
            <a:cxnLst/>
            <a:rect l="l" t="t" r="r" b="b"/>
            <a:pathLst>
              <a:path w="11442700">
                <a:moveTo>
                  <a:pt x="0" y="0"/>
                </a:moveTo>
                <a:lnTo>
                  <a:pt x="11442636" y="0"/>
                </a:lnTo>
              </a:path>
            </a:pathLst>
          </a:custGeom>
          <a:ln w="12700">
            <a:solidFill>
              <a:srgbClr val="FFFFFF"/>
            </a:solidFill>
          </a:ln>
        </p:spPr>
        <p:txBody>
          <a:bodyPr wrap="square" lIns="0" tIns="0" rIns="0" bIns="0" rtlCol="0"/>
          <a:lstStyle/>
          <a:p>
            <a:endParaRPr/>
          </a:p>
        </p:txBody>
      </p:sp>
      <p:sp>
        <p:nvSpPr>
          <p:cNvPr id="7" name="Title 6">
            <a:extLst>
              <a:ext uri="{FF2B5EF4-FFF2-40B4-BE49-F238E27FC236}">
                <a16:creationId xmlns:a16="http://schemas.microsoft.com/office/drawing/2014/main" id="{2AF323E6-9F38-03E8-B172-4172EF9193A7}"/>
              </a:ext>
            </a:extLst>
          </p:cNvPr>
          <p:cNvSpPr>
            <a:spLocks noGrp="1"/>
          </p:cNvSpPr>
          <p:nvPr>
            <p:ph type="title"/>
          </p:nvPr>
        </p:nvSpPr>
        <p:spPr/>
        <p:txBody>
          <a:bodyPr/>
          <a:lstStyle/>
          <a:p>
            <a:r>
              <a:rPr lang="en-US"/>
              <a:t>Include a sample schedule. Indicate what is required vs. elective</a:t>
            </a:r>
          </a:p>
        </p:txBody>
      </p:sp>
      <p:graphicFrame>
        <p:nvGraphicFramePr>
          <p:cNvPr id="9" name="Content Placeholder 8">
            <a:extLst>
              <a:ext uri="{FF2B5EF4-FFF2-40B4-BE49-F238E27FC236}">
                <a16:creationId xmlns:a16="http://schemas.microsoft.com/office/drawing/2014/main" id="{6D2C5986-4BCD-97B9-72E4-09A03D7C0529}"/>
              </a:ext>
            </a:extLst>
          </p:cNvPr>
          <p:cNvGraphicFramePr>
            <a:graphicFrameLocks noGrp="1"/>
          </p:cNvGraphicFramePr>
          <p:nvPr>
            <p:ph idx="1"/>
            <p:extLst>
              <p:ext uri="{D42A27DB-BD31-4B8C-83A1-F6EECF244321}">
                <p14:modId xmlns:p14="http://schemas.microsoft.com/office/powerpoint/2010/main" val="692964308"/>
              </p:ext>
            </p:extLst>
          </p:nvPr>
        </p:nvGraphicFramePr>
        <p:xfrm>
          <a:off x="728476" y="2057400"/>
          <a:ext cx="10515597" cy="22250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7411398"/>
                    </a:ext>
                  </a:extLst>
                </a:gridCol>
                <a:gridCol w="3505199">
                  <a:extLst>
                    <a:ext uri="{9D8B030D-6E8A-4147-A177-3AD203B41FA5}">
                      <a16:colId xmlns:a16="http://schemas.microsoft.com/office/drawing/2014/main" val="3609913684"/>
                    </a:ext>
                  </a:extLst>
                </a:gridCol>
                <a:gridCol w="3505199">
                  <a:extLst>
                    <a:ext uri="{9D8B030D-6E8A-4147-A177-3AD203B41FA5}">
                      <a16:colId xmlns:a16="http://schemas.microsoft.com/office/drawing/2014/main" val="1363181835"/>
                    </a:ext>
                  </a:extLst>
                </a:gridCol>
              </a:tblGrid>
              <a:tr h="370840">
                <a:tc>
                  <a:txBody>
                    <a:bodyPr/>
                    <a:lstStyle/>
                    <a:p>
                      <a:r>
                        <a:rPr lang="en-US"/>
                        <a:t>Fall </a:t>
                      </a:r>
                    </a:p>
                  </a:txBody>
                  <a:tcPr/>
                </a:tc>
                <a:tc>
                  <a:txBody>
                    <a:bodyPr/>
                    <a:lstStyle/>
                    <a:p>
                      <a:r>
                        <a:rPr lang="en-US"/>
                        <a:t>Spring</a:t>
                      </a:r>
                    </a:p>
                  </a:txBody>
                  <a:tcPr/>
                </a:tc>
                <a:tc>
                  <a:txBody>
                    <a:bodyPr/>
                    <a:lstStyle/>
                    <a:p>
                      <a:r>
                        <a:rPr lang="en-US"/>
                        <a:t>Summer</a:t>
                      </a:r>
                    </a:p>
                  </a:txBody>
                  <a:tcPr/>
                </a:tc>
                <a:extLst>
                  <a:ext uri="{0D108BD9-81ED-4DB2-BD59-A6C34878D82A}">
                    <a16:rowId xmlns:a16="http://schemas.microsoft.com/office/drawing/2014/main" val="969365047"/>
                  </a:ext>
                </a:extLst>
              </a:tr>
              <a:tr h="370840">
                <a:tc>
                  <a:txBody>
                    <a:bodyPr/>
                    <a:lstStyle/>
                    <a:p>
                      <a:r>
                        <a:rPr lang="en-US"/>
                        <a:t>Course 1</a:t>
                      </a:r>
                    </a:p>
                  </a:txBody>
                  <a:tcPr/>
                </a:tc>
                <a:tc>
                  <a:txBody>
                    <a:bodyPr/>
                    <a:lstStyle/>
                    <a:p>
                      <a:r>
                        <a:rPr lang="en-US"/>
                        <a:t>Course 1</a:t>
                      </a:r>
                    </a:p>
                  </a:txBody>
                  <a:tcPr/>
                </a:tc>
                <a:tc>
                  <a:txBody>
                    <a:bodyPr/>
                    <a:lstStyle/>
                    <a:p>
                      <a:r>
                        <a:rPr lang="en-US"/>
                        <a:t>Course 1</a:t>
                      </a:r>
                    </a:p>
                  </a:txBody>
                  <a:tcPr/>
                </a:tc>
                <a:extLst>
                  <a:ext uri="{0D108BD9-81ED-4DB2-BD59-A6C34878D82A}">
                    <a16:rowId xmlns:a16="http://schemas.microsoft.com/office/drawing/2014/main" val="3338439996"/>
                  </a:ext>
                </a:extLst>
              </a:tr>
              <a:tr h="370840">
                <a:tc>
                  <a:txBody>
                    <a:bodyPr/>
                    <a:lstStyle/>
                    <a:p>
                      <a:r>
                        <a:rPr lang="en-US"/>
                        <a:t>Course 2</a:t>
                      </a:r>
                    </a:p>
                  </a:txBody>
                  <a:tcPr/>
                </a:tc>
                <a:tc>
                  <a:txBody>
                    <a:bodyPr/>
                    <a:lstStyle/>
                    <a:p>
                      <a:r>
                        <a:rPr lang="en-US"/>
                        <a:t>Course 2</a:t>
                      </a:r>
                    </a:p>
                  </a:txBody>
                  <a:tcPr/>
                </a:tc>
                <a:tc>
                  <a:txBody>
                    <a:bodyPr/>
                    <a:lstStyle/>
                    <a:p>
                      <a:r>
                        <a:rPr lang="en-US"/>
                        <a:t>Course 2</a:t>
                      </a:r>
                    </a:p>
                  </a:txBody>
                  <a:tcPr/>
                </a:tc>
                <a:extLst>
                  <a:ext uri="{0D108BD9-81ED-4DB2-BD59-A6C34878D82A}">
                    <a16:rowId xmlns:a16="http://schemas.microsoft.com/office/drawing/2014/main" val="337500776"/>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34872263"/>
                  </a:ext>
                </a:extLst>
              </a:tr>
              <a:tr h="370840">
                <a:tc>
                  <a:txBody>
                    <a:bodyPr/>
                    <a:lstStyle/>
                    <a:p>
                      <a:r>
                        <a:rPr lang="en-US"/>
                        <a:t>Optional: </a:t>
                      </a:r>
                    </a:p>
                  </a:txBody>
                  <a:tcPr/>
                </a:tc>
                <a:tc>
                  <a:txBody>
                    <a:bodyPr/>
                    <a:lstStyle/>
                    <a:p>
                      <a:r>
                        <a:rPr lang="en-US"/>
                        <a:t>Optional: </a:t>
                      </a:r>
                    </a:p>
                  </a:txBody>
                  <a:tcPr/>
                </a:tc>
                <a:tc>
                  <a:txBody>
                    <a:bodyPr/>
                    <a:lstStyle/>
                    <a:p>
                      <a:r>
                        <a:rPr lang="en-US"/>
                        <a:t>Optional: </a:t>
                      </a:r>
                    </a:p>
                  </a:txBody>
                  <a:tcPr/>
                </a:tc>
                <a:extLst>
                  <a:ext uri="{0D108BD9-81ED-4DB2-BD59-A6C34878D82A}">
                    <a16:rowId xmlns:a16="http://schemas.microsoft.com/office/drawing/2014/main" val="1030885745"/>
                  </a:ext>
                </a:extLst>
              </a:tr>
              <a:tr h="370840">
                <a:tc>
                  <a:txBody>
                    <a:bodyPr/>
                    <a:lstStyle/>
                    <a:p>
                      <a:r>
                        <a:rPr lang="en-US"/>
                        <a:t>Credits: </a:t>
                      </a:r>
                    </a:p>
                  </a:txBody>
                  <a:tcPr/>
                </a:tc>
                <a:tc>
                  <a:txBody>
                    <a:bodyPr/>
                    <a:lstStyle/>
                    <a:p>
                      <a:r>
                        <a:rPr lang="en-US"/>
                        <a:t>Credits: </a:t>
                      </a:r>
                    </a:p>
                  </a:txBody>
                  <a:tcPr/>
                </a:tc>
                <a:tc>
                  <a:txBody>
                    <a:bodyPr/>
                    <a:lstStyle/>
                    <a:p>
                      <a:r>
                        <a:rPr lang="en-US"/>
                        <a:t>Credits: </a:t>
                      </a:r>
                    </a:p>
                  </a:txBody>
                  <a:tcPr/>
                </a:tc>
                <a:extLst>
                  <a:ext uri="{0D108BD9-81ED-4DB2-BD59-A6C34878D82A}">
                    <a16:rowId xmlns:a16="http://schemas.microsoft.com/office/drawing/2014/main" val="4210521822"/>
                  </a:ext>
                </a:extLst>
              </a:tr>
            </a:tbl>
          </a:graphicData>
        </a:graphic>
      </p:graphicFrame>
      <p:sp>
        <p:nvSpPr>
          <p:cNvPr id="10" name="TextBox 9">
            <a:extLst>
              <a:ext uri="{FF2B5EF4-FFF2-40B4-BE49-F238E27FC236}">
                <a16:creationId xmlns:a16="http://schemas.microsoft.com/office/drawing/2014/main" id="{E0C3DA81-B6A1-E787-A02B-70E84284945C}"/>
              </a:ext>
            </a:extLst>
          </p:cNvPr>
          <p:cNvSpPr txBox="1"/>
          <p:nvPr/>
        </p:nvSpPr>
        <p:spPr>
          <a:xfrm>
            <a:off x="750888" y="5715000"/>
            <a:ext cx="2469266" cy="369332"/>
          </a:xfrm>
          <a:prstGeom prst="rect">
            <a:avLst/>
          </a:prstGeom>
          <a:noFill/>
        </p:spPr>
        <p:txBody>
          <a:bodyPr wrap="none" rtlCol="0">
            <a:spAutoFit/>
          </a:bodyPr>
          <a:lstStyle/>
          <a:p>
            <a:r>
              <a:rPr lang="en-US"/>
              <a:t>Link to course catalog: </a:t>
            </a:r>
          </a:p>
        </p:txBody>
      </p:sp>
      <p:sp>
        <p:nvSpPr>
          <p:cNvPr id="11" name="TextBox 10">
            <a:extLst>
              <a:ext uri="{FF2B5EF4-FFF2-40B4-BE49-F238E27FC236}">
                <a16:creationId xmlns:a16="http://schemas.microsoft.com/office/drawing/2014/main" id="{D1BB9BFC-258E-C093-D266-12E04D50E324}"/>
              </a:ext>
            </a:extLst>
          </p:cNvPr>
          <p:cNvSpPr txBox="1"/>
          <p:nvPr/>
        </p:nvSpPr>
        <p:spPr>
          <a:xfrm>
            <a:off x="750888" y="4873519"/>
            <a:ext cx="5426807" cy="369332"/>
          </a:xfrm>
          <a:prstGeom prst="rect">
            <a:avLst/>
          </a:prstGeom>
          <a:noFill/>
        </p:spPr>
        <p:txBody>
          <a:bodyPr wrap="none" rtlCol="0">
            <a:spAutoFit/>
          </a:bodyPr>
          <a:lstStyle/>
          <a:p>
            <a:r>
              <a:rPr lang="en-US"/>
              <a:t>Typical teaching/research expectation (if applicable):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AF92-0199-F40B-645D-13C20E156929}"/>
              </a:ext>
            </a:extLst>
          </p:cNvPr>
          <p:cNvSpPr>
            <a:spLocks noGrp="1"/>
          </p:cNvSpPr>
          <p:nvPr>
            <p:ph type="title"/>
          </p:nvPr>
        </p:nvSpPr>
        <p:spPr/>
        <p:txBody>
          <a:bodyPr/>
          <a:lstStyle/>
          <a:p>
            <a:r>
              <a:rPr lang="en-US"/>
              <a:t>First Year Timeline</a:t>
            </a:r>
          </a:p>
        </p:txBody>
      </p:sp>
      <p:sp>
        <p:nvSpPr>
          <p:cNvPr id="3" name="Content Placeholder 2">
            <a:extLst>
              <a:ext uri="{FF2B5EF4-FFF2-40B4-BE49-F238E27FC236}">
                <a16:creationId xmlns:a16="http://schemas.microsoft.com/office/drawing/2014/main" id="{AC9B611A-563C-2F82-A189-03BD0CBCA777}"/>
              </a:ext>
            </a:extLst>
          </p:cNvPr>
          <p:cNvSpPr>
            <a:spLocks noGrp="1"/>
          </p:cNvSpPr>
          <p:nvPr>
            <p:ph idx="1"/>
          </p:nvPr>
        </p:nvSpPr>
        <p:spPr/>
        <p:txBody>
          <a:bodyPr/>
          <a:lstStyle/>
          <a:p>
            <a:r>
              <a:rPr lang="en-US"/>
              <a:t>Below are some examples of milestones/expectations</a:t>
            </a:r>
          </a:p>
        </p:txBody>
      </p:sp>
      <p:graphicFrame>
        <p:nvGraphicFramePr>
          <p:cNvPr id="4" name="Diagram 3">
            <a:extLst>
              <a:ext uri="{FF2B5EF4-FFF2-40B4-BE49-F238E27FC236}">
                <a16:creationId xmlns:a16="http://schemas.microsoft.com/office/drawing/2014/main" id="{C0096C27-3004-4DAD-7EAC-D17BBB908354}"/>
              </a:ext>
            </a:extLst>
          </p:cNvPr>
          <p:cNvGraphicFramePr/>
          <p:nvPr>
            <p:extLst>
              <p:ext uri="{D42A27DB-BD31-4B8C-83A1-F6EECF244321}">
                <p14:modId xmlns:p14="http://schemas.microsoft.com/office/powerpoint/2010/main" val="3937856145"/>
              </p:ext>
            </p:extLst>
          </p:nvPr>
        </p:nvGraphicFramePr>
        <p:xfrm>
          <a:off x="2286000" y="1670395"/>
          <a:ext cx="7315200" cy="4518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3C718B93-1866-0A4C-8B4E-88507541381F}"/>
              </a:ext>
            </a:extLst>
          </p:cNvPr>
          <p:cNvSpPr/>
          <p:nvPr/>
        </p:nvSpPr>
        <p:spPr>
          <a:xfrm>
            <a:off x="2299447" y="5587719"/>
            <a:ext cx="1219200" cy="10377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Attend dept retreat, October</a:t>
            </a:r>
          </a:p>
        </p:txBody>
      </p:sp>
      <p:sp>
        <p:nvSpPr>
          <p:cNvPr id="8" name="Rectangle 7">
            <a:extLst>
              <a:ext uri="{FF2B5EF4-FFF2-40B4-BE49-F238E27FC236}">
                <a16:creationId xmlns:a16="http://schemas.microsoft.com/office/drawing/2014/main" id="{335E0B72-6C71-54E6-6871-CA88463F57D7}"/>
              </a:ext>
            </a:extLst>
          </p:cNvPr>
          <p:cNvSpPr/>
          <p:nvPr/>
        </p:nvSpPr>
        <p:spPr>
          <a:xfrm>
            <a:off x="8153400" y="5486400"/>
            <a:ext cx="1524000" cy="11390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Attend professional society conference</a:t>
            </a:r>
          </a:p>
        </p:txBody>
      </p:sp>
      <p:sp>
        <p:nvSpPr>
          <p:cNvPr id="9" name="Rectangle 8">
            <a:extLst>
              <a:ext uri="{FF2B5EF4-FFF2-40B4-BE49-F238E27FC236}">
                <a16:creationId xmlns:a16="http://schemas.microsoft.com/office/drawing/2014/main" id="{01FFBAA9-6F38-BBDB-97FB-3914B519A390}"/>
              </a:ext>
            </a:extLst>
          </p:cNvPr>
          <p:cNvSpPr/>
          <p:nvPr/>
        </p:nvSpPr>
        <p:spPr>
          <a:xfrm>
            <a:off x="3558988" y="5572497"/>
            <a:ext cx="12192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Complete IDP</a:t>
            </a:r>
          </a:p>
        </p:txBody>
      </p:sp>
    </p:spTree>
    <p:extLst>
      <p:ext uri="{BB962C8B-B14F-4D97-AF65-F5344CB8AC3E}">
        <p14:creationId xmlns:p14="http://schemas.microsoft.com/office/powerpoint/2010/main" val="43178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E24C-6127-F0E0-082E-F10B4A9F4C9E}"/>
              </a:ext>
            </a:extLst>
          </p:cNvPr>
          <p:cNvSpPr>
            <a:spLocks noGrp="1"/>
          </p:cNvSpPr>
          <p:nvPr>
            <p:ph type="title"/>
          </p:nvPr>
        </p:nvSpPr>
        <p:spPr/>
        <p:txBody>
          <a:bodyPr/>
          <a:lstStyle/>
          <a:p>
            <a:r>
              <a:rPr lang="en-US"/>
              <a:t>Good Academic Standing</a:t>
            </a:r>
          </a:p>
        </p:txBody>
      </p:sp>
      <p:sp>
        <p:nvSpPr>
          <p:cNvPr id="3" name="Content Placeholder 2">
            <a:extLst>
              <a:ext uri="{FF2B5EF4-FFF2-40B4-BE49-F238E27FC236}">
                <a16:creationId xmlns:a16="http://schemas.microsoft.com/office/drawing/2014/main" id="{E6374695-6275-FB21-E061-095EA7F82BE7}"/>
              </a:ext>
            </a:extLst>
          </p:cNvPr>
          <p:cNvSpPr>
            <a:spLocks noGrp="1"/>
          </p:cNvSpPr>
          <p:nvPr>
            <p:ph idx="1"/>
          </p:nvPr>
        </p:nvSpPr>
        <p:spPr/>
        <p:txBody>
          <a:bodyPr/>
          <a:lstStyle/>
          <a:p>
            <a:r>
              <a:rPr lang="en-US"/>
              <a:t>Students are often surprised to know that they must keep at least a 3.0 GPA</a:t>
            </a:r>
          </a:p>
          <a:p>
            <a:r>
              <a:rPr lang="en-US"/>
              <a:t>Outline expectations and consequences of going below 3.0 GPA</a:t>
            </a:r>
          </a:p>
          <a:p>
            <a:r>
              <a:rPr lang="en-US"/>
              <a:t>Encourage meeting with instructors early if they foresee any issues/concerns</a:t>
            </a:r>
          </a:p>
          <a:p>
            <a:r>
              <a:rPr lang="en-US"/>
              <a:t>Policy: </a:t>
            </a:r>
            <a:r>
              <a:rPr lang="en-US">
                <a:hlinkClick r:id="rId2"/>
              </a:rPr>
              <a:t>https://gradcatalog.ufl.edu/graduate/regulations/</a:t>
            </a:r>
            <a:endParaRPr lang="en-US"/>
          </a:p>
          <a:p>
            <a:endParaRPr lang="en-US"/>
          </a:p>
        </p:txBody>
      </p:sp>
    </p:spTree>
    <p:extLst>
      <p:ext uri="{BB962C8B-B14F-4D97-AF65-F5344CB8AC3E}">
        <p14:creationId xmlns:p14="http://schemas.microsoft.com/office/powerpoint/2010/main" val="1637125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C7573-D713-C749-E2DD-BE7E45DBED0F}"/>
              </a:ext>
            </a:extLst>
          </p:cNvPr>
          <p:cNvSpPr>
            <a:spLocks noGrp="1"/>
          </p:cNvSpPr>
          <p:nvPr>
            <p:ph type="ctrTitle"/>
          </p:nvPr>
        </p:nvSpPr>
        <p:spPr/>
        <p:txBody>
          <a:bodyPr/>
          <a:lstStyle/>
          <a:p>
            <a:r>
              <a:rPr lang="en-US"/>
              <a:t>Mentorship</a:t>
            </a:r>
          </a:p>
        </p:txBody>
      </p:sp>
    </p:spTree>
    <p:extLst>
      <p:ext uri="{BB962C8B-B14F-4D97-AF65-F5344CB8AC3E}">
        <p14:creationId xmlns:p14="http://schemas.microsoft.com/office/powerpoint/2010/main" val="1646855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33782C-FFD8-8659-00AC-4CECBF33E2C2}"/>
              </a:ext>
            </a:extLst>
          </p:cNvPr>
          <p:cNvSpPr>
            <a:spLocks noGrp="1"/>
          </p:cNvSpPr>
          <p:nvPr>
            <p:ph type="title"/>
          </p:nvPr>
        </p:nvSpPr>
        <p:spPr/>
        <p:txBody>
          <a:bodyPr/>
          <a:lstStyle/>
          <a:p>
            <a:r>
              <a:rPr lang="en-US"/>
              <a:t>Mentorship </a:t>
            </a:r>
          </a:p>
        </p:txBody>
      </p:sp>
      <p:sp>
        <p:nvSpPr>
          <p:cNvPr id="5" name="Content Placeholder 4">
            <a:extLst>
              <a:ext uri="{FF2B5EF4-FFF2-40B4-BE49-F238E27FC236}">
                <a16:creationId xmlns:a16="http://schemas.microsoft.com/office/drawing/2014/main" id="{90292B58-341B-2C13-9DC1-B7FD0EB12373}"/>
              </a:ext>
            </a:extLst>
          </p:cNvPr>
          <p:cNvSpPr>
            <a:spLocks noGrp="1"/>
          </p:cNvSpPr>
          <p:nvPr>
            <p:ph idx="1"/>
          </p:nvPr>
        </p:nvSpPr>
        <p:spPr/>
        <p:txBody>
          <a:bodyPr>
            <a:normAutofit fontScale="85000" lnSpcReduction="20000"/>
          </a:bodyPr>
          <a:lstStyle/>
          <a:p>
            <a:r>
              <a:rPr lang="en-US"/>
              <a:t>Include here what expectations students should have of their major advisors/chairs. </a:t>
            </a:r>
          </a:p>
          <a:p>
            <a:r>
              <a:rPr lang="en-US" u="sng"/>
              <a:t>Expectations include:</a:t>
            </a:r>
          </a:p>
          <a:p>
            <a:pPr lvl="1"/>
            <a:r>
              <a:rPr lang="en-US"/>
              <a:t>Guidance on meeting academic requirements and departmental expectations</a:t>
            </a:r>
          </a:p>
          <a:p>
            <a:pPr lvl="1"/>
            <a:r>
              <a:rPr lang="en-US"/>
              <a:t>Financial and/or intellectual support for research project</a:t>
            </a:r>
          </a:p>
          <a:p>
            <a:pPr lvl="1"/>
            <a:r>
              <a:rPr lang="en-US"/>
              <a:t>Guidance on mentee professional development and available resources</a:t>
            </a:r>
          </a:p>
          <a:p>
            <a:pPr lvl="1"/>
            <a:r>
              <a:rPr lang="en-US"/>
              <a:t>Monitors academic progress</a:t>
            </a:r>
          </a:p>
          <a:p>
            <a:pPr lvl="1"/>
            <a:r>
              <a:rPr lang="en-US"/>
              <a:t>Approves leave time, work schedule</a:t>
            </a:r>
          </a:p>
          <a:p>
            <a:r>
              <a:rPr lang="en-US" u="sng"/>
              <a:t>Other expectations can also include: </a:t>
            </a:r>
          </a:p>
          <a:p>
            <a:pPr lvl="1"/>
            <a:r>
              <a:rPr lang="en-US"/>
              <a:t>Career guidance</a:t>
            </a:r>
          </a:p>
          <a:p>
            <a:pPr lvl="1"/>
            <a:r>
              <a:rPr lang="en-US"/>
              <a:t>Role model and part of support system</a:t>
            </a:r>
          </a:p>
          <a:p>
            <a:pPr lvl="1"/>
            <a:r>
              <a:rPr lang="en-US"/>
              <a:t>Coach and professional sponsor</a:t>
            </a:r>
          </a:p>
          <a:p>
            <a:r>
              <a:rPr lang="en-US"/>
              <a:t>Include any departmental/program support that can help, including peer mentors, student groups, etc. </a:t>
            </a:r>
          </a:p>
        </p:txBody>
      </p:sp>
    </p:spTree>
    <p:extLst>
      <p:ext uri="{BB962C8B-B14F-4D97-AF65-F5344CB8AC3E}">
        <p14:creationId xmlns:p14="http://schemas.microsoft.com/office/powerpoint/2010/main" val="350049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60BE-08A5-BAF0-11C0-68545FCDD5C6}"/>
              </a:ext>
            </a:extLst>
          </p:cNvPr>
          <p:cNvSpPr>
            <a:spLocks noGrp="1"/>
          </p:cNvSpPr>
          <p:nvPr>
            <p:ph type="title"/>
          </p:nvPr>
        </p:nvSpPr>
        <p:spPr>
          <a:xfrm>
            <a:off x="2286000" y="2766218"/>
            <a:ext cx="10515600" cy="1325563"/>
          </a:xfrm>
        </p:spPr>
        <p:txBody>
          <a:bodyPr/>
          <a:lstStyle/>
          <a:p>
            <a:r>
              <a:rPr lang="en-US"/>
              <a:t>Things to Do Now</a:t>
            </a:r>
          </a:p>
        </p:txBody>
      </p:sp>
    </p:spTree>
    <p:extLst>
      <p:ext uri="{BB962C8B-B14F-4D97-AF65-F5344CB8AC3E}">
        <p14:creationId xmlns:p14="http://schemas.microsoft.com/office/powerpoint/2010/main" val="314380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2676-141B-A21B-31DB-471E96F20AE3}"/>
              </a:ext>
            </a:extLst>
          </p:cNvPr>
          <p:cNvSpPr>
            <a:spLocks noGrp="1"/>
          </p:cNvSpPr>
          <p:nvPr>
            <p:ph type="title"/>
          </p:nvPr>
        </p:nvSpPr>
        <p:spPr/>
        <p:txBody>
          <a:bodyPr/>
          <a:lstStyle/>
          <a:p>
            <a:r>
              <a:rPr lang="en-US"/>
              <a:t>Student Introductions</a:t>
            </a:r>
          </a:p>
        </p:txBody>
      </p:sp>
      <p:sp>
        <p:nvSpPr>
          <p:cNvPr id="3" name="Content Placeholder 2">
            <a:extLst>
              <a:ext uri="{FF2B5EF4-FFF2-40B4-BE49-F238E27FC236}">
                <a16:creationId xmlns:a16="http://schemas.microsoft.com/office/drawing/2014/main" id="{F6D87802-7B05-B088-659A-01237A0BC89C}"/>
              </a:ext>
            </a:extLst>
          </p:cNvPr>
          <p:cNvSpPr>
            <a:spLocks noGrp="1"/>
          </p:cNvSpPr>
          <p:nvPr>
            <p:ph idx="1"/>
          </p:nvPr>
        </p:nvSpPr>
        <p:spPr>
          <a:xfrm>
            <a:off x="838200" y="1464733"/>
            <a:ext cx="10515600" cy="4953000"/>
          </a:xfrm>
        </p:spPr>
        <p:txBody>
          <a:bodyPr>
            <a:noAutofit/>
          </a:bodyPr>
          <a:lstStyle/>
          <a:p>
            <a:pPr>
              <a:lnSpc>
                <a:spcPct val="120000"/>
              </a:lnSpc>
              <a:spcBef>
                <a:spcPts val="0"/>
              </a:spcBef>
            </a:pPr>
            <a:r>
              <a:rPr lang="en-US" sz="1600"/>
              <a:t>If feasible, you can introduce your students to each other via slides. See example. </a:t>
            </a:r>
          </a:p>
          <a:p>
            <a:pPr>
              <a:lnSpc>
                <a:spcPct val="120000"/>
              </a:lnSpc>
              <a:spcBef>
                <a:spcPts val="0"/>
              </a:spcBef>
            </a:pPr>
            <a:r>
              <a:rPr lang="en-US" sz="1600"/>
              <a:t>You could also consider small groups or another icebreaker, etc.</a:t>
            </a:r>
          </a:p>
          <a:p>
            <a:pPr>
              <a:lnSpc>
                <a:spcPct val="120000"/>
              </a:lnSpc>
              <a:spcBef>
                <a:spcPts val="0"/>
              </a:spcBef>
            </a:pPr>
            <a:r>
              <a:rPr lang="en-US" sz="1400"/>
              <a:t>Ice breaker examples:</a:t>
            </a:r>
          </a:p>
          <a:p>
            <a:pPr lvl="1">
              <a:lnSpc>
                <a:spcPct val="120000"/>
              </a:lnSpc>
              <a:spcBef>
                <a:spcPts val="0"/>
              </a:spcBef>
            </a:pPr>
            <a:r>
              <a:rPr lang="en-US" sz="1400" b="1"/>
              <a:t>Research Bingo: </a:t>
            </a:r>
            <a:r>
              <a:rPr lang="en-US" sz="1400"/>
              <a:t>Create a bingo card with different research-related topics or skills (e.g., "Has presented at a conference," "Speaks more than two languages," "Has worked in a lab"). Students mingle to find someone who matches each square, helping them discover shared interests and experiences.</a:t>
            </a:r>
          </a:p>
          <a:p>
            <a:pPr lvl="1">
              <a:lnSpc>
                <a:spcPct val="120000"/>
              </a:lnSpc>
              <a:spcBef>
                <a:spcPts val="0"/>
              </a:spcBef>
            </a:pPr>
            <a:r>
              <a:rPr lang="en-US" sz="1400" b="1"/>
              <a:t>Academic Bucket List: </a:t>
            </a:r>
            <a:r>
              <a:rPr lang="en-US" sz="1400"/>
              <a:t>Ask students to share one thing on their "academic bucket list" (e.g., publishing a paper, attending a specific conference, learning a new methodology). This can spark discussions about goals and aspirations.</a:t>
            </a:r>
          </a:p>
          <a:p>
            <a:pPr lvl="1">
              <a:lnSpc>
                <a:spcPct val="120000"/>
              </a:lnSpc>
              <a:spcBef>
                <a:spcPts val="0"/>
              </a:spcBef>
            </a:pPr>
            <a:r>
              <a:rPr lang="en-US" sz="1400" b="1"/>
              <a:t>The “What’s Your Research?” Game: </a:t>
            </a:r>
            <a:r>
              <a:rPr lang="en-US" sz="1400"/>
              <a:t>Each student explains their research interest in just 60 seconds. Afterward, others can ask questions or share related insights. It’s a great way to practice succinctly explaining complex ideas.</a:t>
            </a:r>
          </a:p>
          <a:p>
            <a:pPr lvl="1">
              <a:lnSpc>
                <a:spcPct val="120000"/>
              </a:lnSpc>
              <a:spcBef>
                <a:spcPts val="0"/>
              </a:spcBef>
            </a:pPr>
            <a:r>
              <a:rPr lang="en-US" sz="1400" b="1"/>
              <a:t>Shared Challenges: </a:t>
            </a:r>
            <a:r>
              <a:rPr lang="en-US" sz="1400"/>
              <a:t>Have students pair up and discuss one challenge they anticipate facing in graduate school. Then, regroup and have each pair share their challenges with the whole group. This can foster a sense of support and understanding.</a:t>
            </a:r>
          </a:p>
          <a:p>
            <a:pPr lvl="1">
              <a:lnSpc>
                <a:spcPct val="120000"/>
              </a:lnSpc>
              <a:spcBef>
                <a:spcPts val="0"/>
              </a:spcBef>
            </a:pPr>
            <a:r>
              <a:rPr lang="en-US" sz="1400" b="1"/>
              <a:t>“I’m an Expert In…”:  </a:t>
            </a:r>
            <a:r>
              <a:rPr lang="en-US" sz="1400"/>
              <a:t>Each student shares something they're an expert in, whether it's related to their field of study or a hobby. This can lead to interesting conversations and highlight the diverse expertise within the group.</a:t>
            </a:r>
          </a:p>
          <a:p>
            <a:pPr lvl="1">
              <a:lnSpc>
                <a:spcPct val="120000"/>
              </a:lnSpc>
              <a:spcBef>
                <a:spcPts val="0"/>
              </a:spcBef>
            </a:pPr>
            <a:r>
              <a:rPr lang="en-US" sz="1400" b="1"/>
              <a:t>Favorite Failure: </a:t>
            </a:r>
            <a:r>
              <a:rPr lang="en-US" sz="1400"/>
              <a:t>Ask students to share a significant failure in their academic or professional life and what they learned from it. This can normalize failure as part of the learning process and create a supportive environment.</a:t>
            </a:r>
          </a:p>
          <a:p>
            <a:pPr lvl="1">
              <a:lnSpc>
                <a:spcPct val="120000"/>
              </a:lnSpc>
              <a:spcBef>
                <a:spcPts val="0"/>
              </a:spcBef>
            </a:pPr>
            <a:r>
              <a:rPr lang="en-US" sz="1400" b="1"/>
              <a:t>Research Roadmap: </a:t>
            </a:r>
            <a:r>
              <a:rPr lang="en-US" sz="1400"/>
              <a:t>Have each student create a quick visual or verbal "roadmap" of their academic journey, including where they started, key milestones, and where they hope to go. Share these with the group to see the varied paths everyone has taken.</a:t>
            </a:r>
          </a:p>
        </p:txBody>
      </p:sp>
    </p:spTree>
    <p:extLst>
      <p:ext uri="{BB962C8B-B14F-4D97-AF65-F5344CB8AC3E}">
        <p14:creationId xmlns:p14="http://schemas.microsoft.com/office/powerpoint/2010/main" val="3155849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B00C-769A-4778-F750-665FA5F9DD08}"/>
              </a:ext>
            </a:extLst>
          </p:cNvPr>
          <p:cNvSpPr>
            <a:spLocks noGrp="1"/>
          </p:cNvSpPr>
          <p:nvPr>
            <p:ph type="title"/>
          </p:nvPr>
        </p:nvSpPr>
        <p:spPr/>
        <p:txBody>
          <a:bodyPr>
            <a:normAutofit fontScale="90000"/>
          </a:bodyPr>
          <a:lstStyle/>
          <a:p>
            <a:r>
              <a:rPr lang="en-US"/>
              <a:t>This will vary by dept, but might include several slides outlining: </a:t>
            </a:r>
            <a:br>
              <a:rPr lang="en-US"/>
            </a:br>
            <a:endParaRPr lang="en-US"/>
          </a:p>
        </p:txBody>
      </p:sp>
      <p:sp>
        <p:nvSpPr>
          <p:cNvPr id="3" name="Content Placeholder 2">
            <a:extLst>
              <a:ext uri="{FF2B5EF4-FFF2-40B4-BE49-F238E27FC236}">
                <a16:creationId xmlns:a16="http://schemas.microsoft.com/office/drawing/2014/main" id="{1BA40937-8648-0230-9323-BA9A64F8D913}"/>
              </a:ext>
            </a:extLst>
          </p:cNvPr>
          <p:cNvSpPr>
            <a:spLocks noGrp="1"/>
          </p:cNvSpPr>
          <p:nvPr>
            <p:ph idx="1"/>
          </p:nvPr>
        </p:nvSpPr>
        <p:spPr>
          <a:xfrm>
            <a:off x="838200" y="1825624"/>
            <a:ext cx="10515600" cy="4956175"/>
          </a:xfrm>
        </p:spPr>
        <p:txBody>
          <a:bodyPr>
            <a:normAutofit fontScale="85000" lnSpcReduction="20000"/>
          </a:bodyPr>
          <a:lstStyle/>
          <a:p>
            <a:r>
              <a:rPr lang="en-US"/>
              <a:t>Instructions on changing to FL residency when applicable- can affect student’s tuition costs</a:t>
            </a:r>
          </a:p>
          <a:p>
            <a:pPr lvl="1"/>
            <a:r>
              <a:rPr lang="en-US">
                <a:hlinkClick r:id="rId2"/>
              </a:rPr>
              <a:t>https://registrar.ufl.edu/services/residency</a:t>
            </a:r>
            <a:endParaRPr lang="en-US"/>
          </a:p>
          <a:p>
            <a:r>
              <a:rPr lang="en-US"/>
              <a:t>Who students should meet: lab members, other graduate students, peer mentor, </a:t>
            </a:r>
            <a:r>
              <a:rPr lang="en-US" err="1"/>
              <a:t>etc</a:t>
            </a:r>
            <a:endParaRPr lang="en-US"/>
          </a:p>
          <a:p>
            <a:r>
              <a:rPr lang="en-US"/>
              <a:t>Any applicable trainings</a:t>
            </a:r>
          </a:p>
          <a:p>
            <a:pPr lvl="1"/>
            <a:r>
              <a:rPr lang="en-US"/>
              <a:t>Responsible conduct of research, FERPA, environmental health and safety</a:t>
            </a:r>
          </a:p>
          <a:p>
            <a:r>
              <a:rPr lang="en-US"/>
              <a:t>How to use eLearning: </a:t>
            </a:r>
            <a:r>
              <a:rPr lang="en-US">
                <a:hlinkClick r:id="rId3"/>
              </a:rPr>
              <a:t>https://elearning.ufl.edu/student-help/keep-learning/quickstart-guide-for-students/</a:t>
            </a:r>
            <a:endParaRPr lang="en-US"/>
          </a:p>
          <a:p>
            <a:r>
              <a:rPr lang="en-US"/>
              <a:t>How to obtain free </a:t>
            </a:r>
            <a:r>
              <a:rPr lang="en-US" err="1"/>
              <a:t>Gatorcloud</a:t>
            </a:r>
            <a:r>
              <a:rPr lang="en-US"/>
              <a:t> software (e.g. Office 365, </a:t>
            </a:r>
            <a:r>
              <a:rPr lang="en-US" err="1"/>
              <a:t>dropbox</a:t>
            </a:r>
            <a:r>
              <a:rPr lang="en-US"/>
              <a:t>):</a:t>
            </a:r>
          </a:p>
          <a:p>
            <a:pPr lvl="1"/>
            <a:r>
              <a:rPr lang="en-US">
                <a:hlinkClick r:id="rId4"/>
              </a:rPr>
              <a:t>https://it.ufl.edu/services/search/gatorcloud</a:t>
            </a:r>
            <a:endParaRPr lang="en-US"/>
          </a:p>
          <a:p>
            <a:r>
              <a:rPr lang="en-US"/>
              <a:t>Completing IDP and requirements</a:t>
            </a:r>
          </a:p>
          <a:p>
            <a:pPr lvl="1"/>
            <a:r>
              <a:rPr lang="en-US"/>
              <a:t>Required for doctoral students. More info: </a:t>
            </a:r>
          </a:p>
          <a:p>
            <a:pPr lvl="2"/>
            <a:r>
              <a:rPr lang="en-US">
                <a:hlinkClick r:id="rId5"/>
              </a:rPr>
              <a:t>https://grad.ufl.edu/work/idp-policy/</a:t>
            </a:r>
          </a:p>
          <a:p>
            <a:pPr lvl="2"/>
            <a:r>
              <a:rPr lang="en-US">
                <a:hlinkClick r:id="rId5"/>
              </a:rPr>
              <a:t>https://gradadvance.graduateschool.ufl.edu/planning-resources/idp/</a:t>
            </a:r>
            <a:endParaRPr lang="en-US"/>
          </a:p>
          <a:p>
            <a:pPr lvl="2"/>
            <a:endParaRPr lang="en-US"/>
          </a:p>
          <a:p>
            <a:endParaRPr lang="en-US"/>
          </a:p>
          <a:p>
            <a:endParaRPr lang="en-US"/>
          </a:p>
          <a:p>
            <a:pPr lvl="1"/>
            <a:endParaRPr lang="en-US"/>
          </a:p>
        </p:txBody>
      </p:sp>
    </p:spTree>
    <p:extLst>
      <p:ext uri="{BB962C8B-B14F-4D97-AF65-F5344CB8AC3E}">
        <p14:creationId xmlns:p14="http://schemas.microsoft.com/office/powerpoint/2010/main" val="1819231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7AA9-455E-F8E4-E987-D6909CC2165E}"/>
              </a:ext>
            </a:extLst>
          </p:cNvPr>
          <p:cNvSpPr>
            <a:spLocks noGrp="1"/>
          </p:cNvSpPr>
          <p:nvPr>
            <p:ph type="title"/>
          </p:nvPr>
        </p:nvSpPr>
        <p:spPr>
          <a:xfrm>
            <a:off x="1066800" y="2209800"/>
            <a:ext cx="10515600" cy="1325563"/>
          </a:xfrm>
        </p:spPr>
        <p:txBody>
          <a:bodyPr/>
          <a:lstStyle/>
          <a:p>
            <a:r>
              <a:rPr lang="en-US"/>
              <a:t>Other things to know</a:t>
            </a:r>
          </a:p>
        </p:txBody>
      </p:sp>
    </p:spTree>
    <p:extLst>
      <p:ext uri="{BB962C8B-B14F-4D97-AF65-F5344CB8AC3E}">
        <p14:creationId xmlns:p14="http://schemas.microsoft.com/office/powerpoint/2010/main" val="12400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B00C-769A-4778-F750-665FA5F9DD08}"/>
              </a:ext>
            </a:extLst>
          </p:cNvPr>
          <p:cNvSpPr>
            <a:spLocks noGrp="1"/>
          </p:cNvSpPr>
          <p:nvPr>
            <p:ph type="title"/>
          </p:nvPr>
        </p:nvSpPr>
        <p:spPr/>
        <p:txBody>
          <a:bodyPr>
            <a:normAutofit/>
          </a:bodyPr>
          <a:lstStyle/>
          <a:p>
            <a:r>
              <a:rPr lang="en-US"/>
              <a:t>Tips to have a successful graduate school experience</a:t>
            </a:r>
          </a:p>
        </p:txBody>
      </p:sp>
      <p:sp>
        <p:nvSpPr>
          <p:cNvPr id="3" name="Content Placeholder 2">
            <a:extLst>
              <a:ext uri="{FF2B5EF4-FFF2-40B4-BE49-F238E27FC236}">
                <a16:creationId xmlns:a16="http://schemas.microsoft.com/office/drawing/2014/main" id="{1BA40937-8648-0230-9323-BA9A64F8D913}"/>
              </a:ext>
            </a:extLst>
          </p:cNvPr>
          <p:cNvSpPr>
            <a:spLocks noGrp="1"/>
          </p:cNvSpPr>
          <p:nvPr>
            <p:ph idx="1"/>
          </p:nvPr>
        </p:nvSpPr>
        <p:spPr/>
        <p:txBody>
          <a:bodyPr/>
          <a:lstStyle/>
          <a:p>
            <a:r>
              <a:rPr lang="en-US"/>
              <a:t>Examples include expanded information on how to:</a:t>
            </a:r>
          </a:p>
          <a:p>
            <a:pPr lvl="1"/>
            <a:r>
              <a:rPr lang="en-US"/>
              <a:t>Utilize resources</a:t>
            </a:r>
          </a:p>
          <a:p>
            <a:pPr lvl="1"/>
            <a:r>
              <a:rPr lang="en-US"/>
              <a:t>Seek help/assistance</a:t>
            </a:r>
          </a:p>
          <a:p>
            <a:pPr lvl="1"/>
            <a:r>
              <a:rPr lang="en-US"/>
              <a:t>Time management</a:t>
            </a:r>
          </a:p>
          <a:p>
            <a:pPr lvl="1"/>
            <a:r>
              <a:rPr lang="en-US"/>
              <a:t>Develop initiative and independence</a:t>
            </a:r>
          </a:p>
          <a:p>
            <a:pPr lvl="1"/>
            <a:r>
              <a:rPr lang="en-US"/>
              <a:t>Seek and incorporating feedback</a:t>
            </a:r>
          </a:p>
          <a:p>
            <a:pPr lvl="1"/>
            <a:r>
              <a:rPr lang="en-US"/>
              <a:t>Focus on health and wellness</a:t>
            </a:r>
          </a:p>
          <a:p>
            <a:pPr lvl="1"/>
            <a:r>
              <a:rPr lang="en-US"/>
              <a:t>Address challenges with faculty/advisors (chain of command, university resources)</a:t>
            </a:r>
          </a:p>
          <a:p>
            <a:pPr lvl="1"/>
            <a:endParaRPr lang="en-US"/>
          </a:p>
          <a:p>
            <a:pPr lvl="1"/>
            <a:endParaRPr lang="en-US"/>
          </a:p>
          <a:p>
            <a:pPr lvl="1"/>
            <a:endParaRPr lang="en-US"/>
          </a:p>
          <a:p>
            <a:pPr lvl="1"/>
            <a:endParaRPr lang="en-US"/>
          </a:p>
          <a:p>
            <a:endParaRPr lang="en-US"/>
          </a:p>
          <a:p>
            <a:pPr lvl="1"/>
            <a:endParaRPr lang="en-US"/>
          </a:p>
        </p:txBody>
      </p:sp>
    </p:spTree>
    <p:extLst>
      <p:ext uri="{BB962C8B-B14F-4D97-AF65-F5344CB8AC3E}">
        <p14:creationId xmlns:p14="http://schemas.microsoft.com/office/powerpoint/2010/main" val="1939886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840F-EDD8-AF52-25FC-5BE2A23895EF}"/>
              </a:ext>
            </a:extLst>
          </p:cNvPr>
          <p:cNvSpPr>
            <a:spLocks noGrp="1"/>
          </p:cNvSpPr>
          <p:nvPr>
            <p:ph type="title"/>
          </p:nvPr>
        </p:nvSpPr>
        <p:spPr/>
        <p:txBody>
          <a:bodyPr/>
          <a:lstStyle/>
          <a:p>
            <a:r>
              <a:rPr lang="en-US"/>
              <a:t>Campus resources</a:t>
            </a:r>
          </a:p>
        </p:txBody>
      </p:sp>
      <p:sp>
        <p:nvSpPr>
          <p:cNvPr id="3" name="Content Placeholder 2">
            <a:extLst>
              <a:ext uri="{FF2B5EF4-FFF2-40B4-BE49-F238E27FC236}">
                <a16:creationId xmlns:a16="http://schemas.microsoft.com/office/drawing/2014/main" id="{D49EF0A0-E440-7146-3CC8-5F8E16790E10}"/>
              </a:ext>
            </a:extLst>
          </p:cNvPr>
          <p:cNvSpPr>
            <a:spLocks noGrp="1"/>
          </p:cNvSpPr>
          <p:nvPr>
            <p:ph idx="1"/>
          </p:nvPr>
        </p:nvSpPr>
        <p:spPr>
          <a:xfrm>
            <a:off x="838200" y="1343773"/>
            <a:ext cx="10694894" cy="5158160"/>
          </a:xfrm>
        </p:spPr>
        <p:txBody>
          <a:bodyPr vert="horz" lIns="91440" tIns="45720" rIns="91440" bIns="45720" rtlCol="0" anchor="t">
            <a:normAutofit fontScale="85000" lnSpcReduction="10000"/>
          </a:bodyPr>
          <a:lstStyle/>
          <a:p>
            <a:pPr marL="0" indent="0">
              <a:buNone/>
            </a:pPr>
            <a:r>
              <a:rPr lang="en-US"/>
              <a:t>You may want to highlight several campus resources. Some suggestions include: </a:t>
            </a:r>
          </a:p>
          <a:p>
            <a:r>
              <a:rPr lang="en-US"/>
              <a:t>Graduate Student Success Center: </a:t>
            </a:r>
            <a:r>
              <a:rPr lang="en-US">
                <a:hlinkClick r:id="rId2"/>
              </a:rPr>
              <a:t>https://success.grad.ufl.edu/</a:t>
            </a:r>
            <a:endParaRPr lang="en-US"/>
          </a:p>
          <a:p>
            <a:pPr lvl="1"/>
            <a:r>
              <a:rPr lang="en-US"/>
              <a:t>Many resources for professional development, engagement, mentoring, and others</a:t>
            </a:r>
          </a:p>
          <a:p>
            <a:r>
              <a:rPr lang="en-US"/>
              <a:t>Roadmaps to develop core competencies in graduate school: </a:t>
            </a:r>
            <a:r>
              <a:rPr lang="en-US">
                <a:ea typeface="+mn-lt"/>
                <a:cs typeface="+mn-lt"/>
                <a:hlinkClick r:id="rId3"/>
              </a:rPr>
              <a:t>https://gradadvance.graduateschool.ufl.edu/planning-resources/</a:t>
            </a:r>
            <a:endParaRPr lang="en-US"/>
          </a:p>
          <a:p>
            <a:r>
              <a:rPr lang="en-US" err="1"/>
              <a:t>GradCare</a:t>
            </a:r>
            <a:r>
              <a:rPr lang="en-US"/>
              <a:t>: </a:t>
            </a:r>
            <a:r>
              <a:rPr lang="en-US">
                <a:hlinkClick r:id="rId4"/>
              </a:rPr>
              <a:t>https://graduateschool.ufl.edu/gss/gradcare/</a:t>
            </a:r>
            <a:endParaRPr lang="en-US"/>
          </a:p>
          <a:p>
            <a:pPr lvl="1"/>
            <a:r>
              <a:rPr lang="en-US"/>
              <a:t>Chris Walker can help graduate students navigate solutions for issues they may be facing</a:t>
            </a:r>
          </a:p>
          <a:p>
            <a:r>
              <a:rPr lang="en-US"/>
              <a:t>Career Connections Center: TBA</a:t>
            </a:r>
          </a:p>
          <a:p>
            <a:r>
              <a:rPr lang="en-US" err="1"/>
              <a:t>Gatorwell</a:t>
            </a:r>
            <a:r>
              <a:rPr lang="en-US"/>
              <a:t>: </a:t>
            </a:r>
            <a:r>
              <a:rPr lang="en-US">
                <a:hlinkClick r:id="rId5"/>
              </a:rPr>
              <a:t>https://gatorwell.ufsa.ufl.edu/</a:t>
            </a:r>
            <a:endParaRPr lang="en-US"/>
          </a:p>
          <a:p>
            <a:pPr lvl="1"/>
            <a:r>
              <a:rPr lang="en-US"/>
              <a:t>They provide 1-1 wellness coaching on a variety of areas including time management and prioritization, stress management, sleep habits, social connection, and others. </a:t>
            </a:r>
          </a:p>
          <a:p>
            <a:r>
              <a:rPr lang="en-US"/>
              <a:t>Counseling and Wellness Center: </a:t>
            </a:r>
            <a:r>
              <a:rPr lang="en-US">
                <a:hlinkClick r:id="rId6"/>
              </a:rPr>
              <a:t>https://counseling.ufl.edu/</a:t>
            </a:r>
            <a:endParaRPr lang="en-US"/>
          </a:p>
          <a:p>
            <a:r>
              <a:rPr lang="en-US"/>
              <a:t>Gainesville information: </a:t>
            </a:r>
            <a:r>
              <a:rPr lang="en-US">
                <a:hlinkClick r:id="rId7"/>
              </a:rPr>
              <a:t>https://www.visitgainesville.com/explore/</a:t>
            </a:r>
            <a:endParaRPr lang="en-US"/>
          </a:p>
          <a:p>
            <a:endParaRPr lang="en-US"/>
          </a:p>
          <a:p>
            <a:endParaRPr lang="en-US"/>
          </a:p>
          <a:p>
            <a:pPr marL="0" indent="0">
              <a:buNone/>
            </a:pPr>
            <a:endParaRPr lang="en-US"/>
          </a:p>
        </p:txBody>
      </p:sp>
    </p:spTree>
    <p:extLst>
      <p:ext uri="{BB962C8B-B14F-4D97-AF65-F5344CB8AC3E}">
        <p14:creationId xmlns:p14="http://schemas.microsoft.com/office/powerpoint/2010/main" val="3456579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0" y="-1"/>
            <a:ext cx="9144000" cy="6858000"/>
            <a:chOff x="1524000" y="-1"/>
            <a:chExt cx="9144000" cy="6858000"/>
          </a:xfrm>
        </p:grpSpPr>
        <p:pic>
          <p:nvPicPr>
            <p:cNvPr id="3" name="object 3"/>
            <p:cNvPicPr/>
            <p:nvPr/>
          </p:nvPicPr>
          <p:blipFill>
            <a:blip r:embed="rId2" cstate="print"/>
            <a:stretch>
              <a:fillRect/>
            </a:stretch>
          </p:blipFill>
          <p:spPr>
            <a:xfrm>
              <a:off x="1524000" y="-1"/>
              <a:ext cx="9144000" cy="6857999"/>
            </a:xfrm>
            <a:prstGeom prst="rect">
              <a:avLst/>
            </a:prstGeom>
          </p:spPr>
        </p:pic>
        <p:pic>
          <p:nvPicPr>
            <p:cNvPr id="4" name="object 4"/>
            <p:cNvPicPr/>
            <p:nvPr/>
          </p:nvPicPr>
          <p:blipFill>
            <a:blip r:embed="rId3" cstate="print"/>
            <a:stretch>
              <a:fillRect/>
            </a:stretch>
          </p:blipFill>
          <p:spPr>
            <a:xfrm>
              <a:off x="1752600" y="228600"/>
              <a:ext cx="3572255" cy="379475"/>
            </a:xfrm>
            <a:prstGeom prst="rect">
              <a:avLst/>
            </a:prstGeom>
          </p:spPr>
        </p:pic>
      </p:grpSp>
      <p:sp>
        <p:nvSpPr>
          <p:cNvPr id="5" name="object 5"/>
          <p:cNvSpPr txBox="1"/>
          <p:nvPr/>
        </p:nvSpPr>
        <p:spPr>
          <a:xfrm>
            <a:off x="2517394" y="1002538"/>
            <a:ext cx="7023100" cy="2952115"/>
          </a:xfrm>
          <a:prstGeom prst="rect">
            <a:avLst/>
          </a:prstGeom>
        </p:spPr>
        <p:txBody>
          <a:bodyPr vert="horz" wrap="square" lIns="0" tIns="12700" rIns="0" bIns="0" rtlCol="0">
            <a:spAutoFit/>
          </a:bodyPr>
          <a:lstStyle/>
          <a:p>
            <a:pPr marL="12700" marR="5080">
              <a:lnSpc>
                <a:spcPct val="100000"/>
              </a:lnSpc>
              <a:spcBef>
                <a:spcPts val="100"/>
              </a:spcBef>
            </a:pPr>
            <a:r>
              <a:rPr sz="2400" b="1">
                <a:solidFill>
                  <a:srgbClr val="1F4E79"/>
                </a:solidFill>
                <a:latin typeface="Calibri"/>
                <a:cs typeface="Calibri"/>
              </a:rPr>
              <a:t>The</a:t>
            </a:r>
            <a:r>
              <a:rPr sz="2400" b="1" spc="-45">
                <a:solidFill>
                  <a:srgbClr val="1F4E79"/>
                </a:solidFill>
                <a:latin typeface="Calibri"/>
                <a:cs typeface="Calibri"/>
              </a:rPr>
              <a:t> </a:t>
            </a:r>
            <a:r>
              <a:rPr sz="2400" b="1" spc="-10">
                <a:solidFill>
                  <a:srgbClr val="1F4E79"/>
                </a:solidFill>
                <a:latin typeface="Calibri"/>
                <a:cs typeface="Calibri"/>
              </a:rPr>
              <a:t>University</a:t>
            </a:r>
            <a:r>
              <a:rPr sz="2400" b="1" spc="-55">
                <a:solidFill>
                  <a:srgbClr val="1F4E79"/>
                </a:solidFill>
                <a:latin typeface="Calibri"/>
                <a:cs typeface="Calibri"/>
              </a:rPr>
              <a:t> </a:t>
            </a:r>
            <a:r>
              <a:rPr sz="2400" b="1">
                <a:solidFill>
                  <a:srgbClr val="1F4E79"/>
                </a:solidFill>
                <a:latin typeface="Calibri"/>
                <a:cs typeface="Calibri"/>
              </a:rPr>
              <a:t>of</a:t>
            </a:r>
            <a:r>
              <a:rPr sz="2400" b="1" spc="-40">
                <a:solidFill>
                  <a:srgbClr val="1F4E79"/>
                </a:solidFill>
                <a:latin typeface="Calibri"/>
                <a:cs typeface="Calibri"/>
              </a:rPr>
              <a:t> </a:t>
            </a:r>
            <a:r>
              <a:rPr sz="2400" b="1">
                <a:solidFill>
                  <a:srgbClr val="1F4E79"/>
                </a:solidFill>
                <a:latin typeface="Calibri"/>
                <a:cs typeface="Calibri"/>
              </a:rPr>
              <a:t>Florida</a:t>
            </a:r>
            <a:r>
              <a:rPr sz="2400" b="1" spc="-50">
                <a:solidFill>
                  <a:srgbClr val="1F4E79"/>
                </a:solidFill>
                <a:latin typeface="Calibri"/>
                <a:cs typeface="Calibri"/>
              </a:rPr>
              <a:t> </a:t>
            </a:r>
            <a:r>
              <a:rPr sz="2400" b="1" spc="-10">
                <a:solidFill>
                  <a:srgbClr val="1F4E79"/>
                </a:solidFill>
                <a:latin typeface="Calibri"/>
                <a:cs typeface="Calibri"/>
              </a:rPr>
              <a:t>Graduate</a:t>
            </a:r>
            <a:r>
              <a:rPr sz="2400" b="1" spc="-40">
                <a:solidFill>
                  <a:srgbClr val="1F4E79"/>
                </a:solidFill>
                <a:latin typeface="Calibri"/>
                <a:cs typeface="Calibri"/>
              </a:rPr>
              <a:t> </a:t>
            </a:r>
            <a:r>
              <a:rPr sz="2400" b="1">
                <a:solidFill>
                  <a:srgbClr val="1F4E79"/>
                </a:solidFill>
                <a:latin typeface="Calibri"/>
                <a:cs typeface="Calibri"/>
              </a:rPr>
              <a:t>School</a:t>
            </a:r>
            <a:r>
              <a:rPr sz="2400" b="1" spc="-65">
                <a:solidFill>
                  <a:srgbClr val="1F4E79"/>
                </a:solidFill>
                <a:latin typeface="Calibri"/>
                <a:cs typeface="Calibri"/>
              </a:rPr>
              <a:t> </a:t>
            </a:r>
            <a:r>
              <a:rPr sz="2400" b="1" spc="-10">
                <a:solidFill>
                  <a:srgbClr val="1F4E79"/>
                </a:solidFill>
                <a:latin typeface="Calibri"/>
                <a:cs typeface="Calibri"/>
              </a:rPr>
              <a:t>helps graduate</a:t>
            </a:r>
            <a:r>
              <a:rPr sz="2400" b="1" spc="-105">
                <a:solidFill>
                  <a:srgbClr val="1F4E79"/>
                </a:solidFill>
                <a:latin typeface="Calibri"/>
                <a:cs typeface="Calibri"/>
              </a:rPr>
              <a:t> </a:t>
            </a:r>
            <a:r>
              <a:rPr sz="2400" b="1">
                <a:solidFill>
                  <a:srgbClr val="1F4E79"/>
                </a:solidFill>
                <a:latin typeface="Calibri"/>
                <a:cs typeface="Calibri"/>
              </a:rPr>
              <a:t>students</a:t>
            </a:r>
            <a:r>
              <a:rPr sz="2400" b="1" spc="-75">
                <a:solidFill>
                  <a:srgbClr val="1F4E79"/>
                </a:solidFill>
                <a:latin typeface="Calibri"/>
                <a:cs typeface="Calibri"/>
              </a:rPr>
              <a:t> </a:t>
            </a:r>
            <a:r>
              <a:rPr sz="2400" b="1">
                <a:solidFill>
                  <a:srgbClr val="1F4E79"/>
                </a:solidFill>
                <a:latin typeface="Calibri"/>
                <a:cs typeface="Calibri"/>
              </a:rPr>
              <a:t>thrive</a:t>
            </a:r>
            <a:r>
              <a:rPr sz="2400" b="1" spc="-100">
                <a:solidFill>
                  <a:srgbClr val="1F4E79"/>
                </a:solidFill>
                <a:latin typeface="Calibri"/>
                <a:cs typeface="Calibri"/>
              </a:rPr>
              <a:t> </a:t>
            </a:r>
            <a:r>
              <a:rPr sz="2400" b="1">
                <a:solidFill>
                  <a:srgbClr val="1F4E79"/>
                </a:solidFill>
                <a:latin typeface="Calibri"/>
                <a:cs typeface="Calibri"/>
              </a:rPr>
              <a:t>through</a:t>
            </a:r>
            <a:r>
              <a:rPr sz="2400" b="1" spc="-95">
                <a:solidFill>
                  <a:srgbClr val="1F4E79"/>
                </a:solidFill>
                <a:latin typeface="Calibri"/>
                <a:cs typeface="Calibri"/>
              </a:rPr>
              <a:t> </a:t>
            </a:r>
            <a:r>
              <a:rPr sz="2400" b="1">
                <a:solidFill>
                  <a:srgbClr val="1F4E79"/>
                </a:solidFill>
                <a:latin typeface="Calibri"/>
                <a:cs typeface="Calibri"/>
              </a:rPr>
              <a:t>manifold</a:t>
            </a:r>
            <a:r>
              <a:rPr sz="2400" b="1" spc="-95">
                <a:solidFill>
                  <a:srgbClr val="1F4E79"/>
                </a:solidFill>
                <a:latin typeface="Calibri"/>
                <a:cs typeface="Calibri"/>
              </a:rPr>
              <a:t> </a:t>
            </a:r>
            <a:r>
              <a:rPr sz="2400" b="1" spc="-10">
                <a:solidFill>
                  <a:srgbClr val="1F4E79"/>
                </a:solidFill>
                <a:latin typeface="Calibri"/>
                <a:cs typeface="Calibri"/>
              </a:rPr>
              <a:t>initiatives</a:t>
            </a:r>
            <a:r>
              <a:rPr sz="2400" b="1" spc="-90">
                <a:solidFill>
                  <a:srgbClr val="1F4E79"/>
                </a:solidFill>
                <a:latin typeface="Calibri"/>
                <a:cs typeface="Calibri"/>
              </a:rPr>
              <a:t> </a:t>
            </a:r>
            <a:r>
              <a:rPr sz="2400" b="1" spc="-25">
                <a:solidFill>
                  <a:srgbClr val="1F4E79"/>
                </a:solidFill>
                <a:latin typeface="Calibri"/>
                <a:cs typeface="Calibri"/>
              </a:rPr>
              <a:t>in </a:t>
            </a:r>
            <a:r>
              <a:rPr sz="2400" b="1" spc="-10">
                <a:solidFill>
                  <a:srgbClr val="1F4E79"/>
                </a:solidFill>
                <a:latin typeface="Calibri"/>
                <a:cs typeface="Calibri"/>
              </a:rPr>
              <a:t>academics,</a:t>
            </a:r>
            <a:r>
              <a:rPr sz="2400" b="1" spc="-110">
                <a:solidFill>
                  <a:srgbClr val="1F4E79"/>
                </a:solidFill>
                <a:latin typeface="Calibri"/>
                <a:cs typeface="Calibri"/>
              </a:rPr>
              <a:t> </a:t>
            </a:r>
            <a:r>
              <a:rPr sz="2400" b="1">
                <a:solidFill>
                  <a:srgbClr val="1F4E79"/>
                </a:solidFill>
                <a:latin typeface="Calibri"/>
                <a:cs typeface="Calibri"/>
              </a:rPr>
              <a:t>diversity</a:t>
            </a:r>
            <a:r>
              <a:rPr sz="2400" b="1" spc="-95">
                <a:solidFill>
                  <a:srgbClr val="1F4E79"/>
                </a:solidFill>
                <a:latin typeface="Calibri"/>
                <a:cs typeface="Calibri"/>
              </a:rPr>
              <a:t> </a:t>
            </a:r>
            <a:r>
              <a:rPr sz="2400" b="1">
                <a:solidFill>
                  <a:srgbClr val="1F4E79"/>
                </a:solidFill>
                <a:latin typeface="Calibri"/>
                <a:cs typeface="Calibri"/>
              </a:rPr>
              <a:t>enhancement,</a:t>
            </a:r>
            <a:r>
              <a:rPr sz="2400" b="1" spc="-85">
                <a:solidFill>
                  <a:srgbClr val="1F4E79"/>
                </a:solidFill>
                <a:latin typeface="Calibri"/>
                <a:cs typeface="Calibri"/>
              </a:rPr>
              <a:t> </a:t>
            </a:r>
            <a:r>
              <a:rPr sz="2400" b="1" spc="-10">
                <a:solidFill>
                  <a:srgbClr val="1F4E79"/>
                </a:solidFill>
                <a:latin typeface="Calibri"/>
                <a:cs typeface="Calibri"/>
              </a:rPr>
              <a:t>funding, </a:t>
            </a:r>
            <a:r>
              <a:rPr sz="2400" b="1">
                <a:solidFill>
                  <a:srgbClr val="1F4E79"/>
                </a:solidFill>
                <a:latin typeface="Calibri"/>
                <a:cs typeface="Calibri"/>
              </a:rPr>
              <a:t>international</a:t>
            </a:r>
            <a:r>
              <a:rPr sz="2400" b="1" spc="-70">
                <a:solidFill>
                  <a:srgbClr val="1F4E79"/>
                </a:solidFill>
                <a:latin typeface="Calibri"/>
                <a:cs typeface="Calibri"/>
              </a:rPr>
              <a:t> </a:t>
            </a:r>
            <a:r>
              <a:rPr sz="2400" b="1">
                <a:solidFill>
                  <a:srgbClr val="1F4E79"/>
                </a:solidFill>
                <a:latin typeface="Calibri"/>
                <a:cs typeface="Calibri"/>
              </a:rPr>
              <a:t>outreach,</a:t>
            </a:r>
            <a:r>
              <a:rPr sz="2400" b="1" spc="-80">
                <a:solidFill>
                  <a:srgbClr val="1F4E79"/>
                </a:solidFill>
                <a:latin typeface="Calibri"/>
                <a:cs typeface="Calibri"/>
              </a:rPr>
              <a:t> </a:t>
            </a:r>
            <a:r>
              <a:rPr sz="2400" b="1">
                <a:solidFill>
                  <a:srgbClr val="1F4E79"/>
                </a:solidFill>
                <a:latin typeface="Calibri"/>
                <a:cs typeface="Calibri"/>
              </a:rPr>
              <a:t>and</a:t>
            </a:r>
            <a:r>
              <a:rPr sz="2400" b="1" spc="-75">
                <a:solidFill>
                  <a:srgbClr val="1F4E79"/>
                </a:solidFill>
                <a:latin typeface="Calibri"/>
                <a:cs typeface="Calibri"/>
              </a:rPr>
              <a:t> </a:t>
            </a:r>
            <a:r>
              <a:rPr sz="2400" b="1" spc="-10">
                <a:solidFill>
                  <a:srgbClr val="1F4E79"/>
                </a:solidFill>
                <a:latin typeface="Calibri"/>
                <a:cs typeface="Calibri"/>
              </a:rPr>
              <a:t>professional</a:t>
            </a:r>
            <a:r>
              <a:rPr sz="2400" b="1" spc="-80">
                <a:solidFill>
                  <a:srgbClr val="1F4E79"/>
                </a:solidFill>
                <a:latin typeface="Calibri"/>
                <a:cs typeface="Calibri"/>
              </a:rPr>
              <a:t> </a:t>
            </a:r>
            <a:r>
              <a:rPr sz="2400" b="1" spc="-10">
                <a:solidFill>
                  <a:srgbClr val="1F4E79"/>
                </a:solidFill>
                <a:latin typeface="Calibri"/>
                <a:cs typeface="Calibri"/>
              </a:rPr>
              <a:t>development.</a:t>
            </a:r>
            <a:endParaRPr sz="2400">
              <a:latin typeface="Calibri"/>
              <a:cs typeface="Calibri"/>
            </a:endParaRPr>
          </a:p>
          <a:p>
            <a:pPr marL="12700" marR="231775">
              <a:lnSpc>
                <a:spcPct val="100000"/>
              </a:lnSpc>
              <a:spcBef>
                <a:spcPts val="2880"/>
              </a:spcBef>
            </a:pPr>
            <a:r>
              <a:rPr sz="2400" b="1">
                <a:solidFill>
                  <a:srgbClr val="C55A11"/>
                </a:solidFill>
                <a:latin typeface="Calibri"/>
                <a:cs typeface="Calibri"/>
              </a:rPr>
              <a:t>Don’t</a:t>
            </a:r>
            <a:r>
              <a:rPr sz="2400" b="1" spc="-30">
                <a:solidFill>
                  <a:srgbClr val="C55A11"/>
                </a:solidFill>
                <a:latin typeface="Calibri"/>
                <a:cs typeface="Calibri"/>
              </a:rPr>
              <a:t> </a:t>
            </a:r>
            <a:r>
              <a:rPr sz="2400" b="1">
                <a:solidFill>
                  <a:srgbClr val="C55A11"/>
                </a:solidFill>
                <a:latin typeface="Calibri"/>
                <a:cs typeface="Calibri"/>
              </a:rPr>
              <a:t>miss</a:t>
            </a:r>
            <a:r>
              <a:rPr sz="2400" b="1" spc="-30">
                <a:solidFill>
                  <a:srgbClr val="C55A11"/>
                </a:solidFill>
                <a:latin typeface="Calibri"/>
                <a:cs typeface="Calibri"/>
              </a:rPr>
              <a:t> </a:t>
            </a:r>
            <a:r>
              <a:rPr sz="2400" b="1">
                <a:solidFill>
                  <a:srgbClr val="C55A11"/>
                </a:solidFill>
                <a:latin typeface="Calibri"/>
                <a:cs typeface="Calibri"/>
              </a:rPr>
              <a:t>out!</a:t>
            </a:r>
            <a:r>
              <a:rPr sz="2400" b="1" spc="-20">
                <a:solidFill>
                  <a:srgbClr val="C55A11"/>
                </a:solidFill>
                <a:latin typeface="Calibri"/>
                <a:cs typeface="Calibri"/>
              </a:rPr>
              <a:t> </a:t>
            </a:r>
            <a:r>
              <a:rPr sz="2400" b="1">
                <a:solidFill>
                  <a:srgbClr val="1F4E79"/>
                </a:solidFill>
                <a:latin typeface="Calibri"/>
                <a:cs typeface="Calibri"/>
              </a:rPr>
              <a:t>Keep</a:t>
            </a:r>
            <a:r>
              <a:rPr sz="2400" b="1" spc="-30">
                <a:solidFill>
                  <a:srgbClr val="1F4E79"/>
                </a:solidFill>
                <a:latin typeface="Calibri"/>
                <a:cs typeface="Calibri"/>
              </a:rPr>
              <a:t> </a:t>
            </a:r>
            <a:r>
              <a:rPr sz="2400" b="1">
                <a:solidFill>
                  <a:srgbClr val="1F4E79"/>
                </a:solidFill>
                <a:latin typeface="Calibri"/>
                <a:cs typeface="Calibri"/>
              </a:rPr>
              <a:t>up</a:t>
            </a:r>
            <a:r>
              <a:rPr sz="2400" b="1" spc="-35">
                <a:solidFill>
                  <a:srgbClr val="1F4E79"/>
                </a:solidFill>
                <a:latin typeface="Calibri"/>
                <a:cs typeface="Calibri"/>
              </a:rPr>
              <a:t> </a:t>
            </a:r>
            <a:r>
              <a:rPr sz="2400" b="1">
                <a:solidFill>
                  <a:srgbClr val="1F4E79"/>
                </a:solidFill>
                <a:latin typeface="Calibri"/>
                <a:cs typeface="Calibri"/>
              </a:rPr>
              <a:t>on</a:t>
            </a:r>
            <a:r>
              <a:rPr sz="2400" b="1" spc="-40">
                <a:solidFill>
                  <a:srgbClr val="1F4E79"/>
                </a:solidFill>
                <a:latin typeface="Calibri"/>
                <a:cs typeface="Calibri"/>
              </a:rPr>
              <a:t> </a:t>
            </a:r>
            <a:r>
              <a:rPr sz="2400" b="1">
                <a:solidFill>
                  <a:srgbClr val="1F4E79"/>
                </a:solidFill>
                <a:latin typeface="Calibri"/>
                <a:cs typeface="Calibri"/>
              </a:rPr>
              <a:t>such</a:t>
            </a:r>
            <a:r>
              <a:rPr sz="2400" b="1" spc="-30">
                <a:solidFill>
                  <a:srgbClr val="1F4E79"/>
                </a:solidFill>
                <a:latin typeface="Calibri"/>
                <a:cs typeface="Calibri"/>
              </a:rPr>
              <a:t> </a:t>
            </a:r>
            <a:r>
              <a:rPr sz="2400" b="1" spc="-25">
                <a:solidFill>
                  <a:srgbClr val="1F4E79"/>
                </a:solidFill>
                <a:latin typeface="Calibri"/>
                <a:cs typeface="Calibri"/>
              </a:rPr>
              <a:t>game-</a:t>
            </a:r>
            <a:r>
              <a:rPr sz="2400" b="1" spc="-10">
                <a:solidFill>
                  <a:srgbClr val="1F4E79"/>
                </a:solidFill>
                <a:latin typeface="Calibri"/>
                <a:cs typeface="Calibri"/>
              </a:rPr>
              <a:t>changing </a:t>
            </a:r>
            <a:r>
              <a:rPr sz="2400" b="1">
                <a:solidFill>
                  <a:srgbClr val="1F4E79"/>
                </a:solidFill>
                <a:latin typeface="Calibri"/>
                <a:cs typeface="Calibri"/>
              </a:rPr>
              <a:t>opportunities</a:t>
            </a:r>
            <a:r>
              <a:rPr sz="2400" b="1" spc="-50">
                <a:solidFill>
                  <a:srgbClr val="1F4E79"/>
                </a:solidFill>
                <a:latin typeface="Calibri"/>
                <a:cs typeface="Calibri"/>
              </a:rPr>
              <a:t> </a:t>
            </a:r>
            <a:r>
              <a:rPr sz="2400" b="1">
                <a:solidFill>
                  <a:srgbClr val="1F4E79"/>
                </a:solidFill>
                <a:latin typeface="Calibri"/>
                <a:cs typeface="Calibri"/>
              </a:rPr>
              <a:t>by</a:t>
            </a:r>
            <a:r>
              <a:rPr sz="2400" b="1" spc="-60">
                <a:solidFill>
                  <a:srgbClr val="1F4E79"/>
                </a:solidFill>
                <a:latin typeface="Calibri"/>
                <a:cs typeface="Calibri"/>
              </a:rPr>
              <a:t> </a:t>
            </a:r>
            <a:r>
              <a:rPr sz="2400" b="1">
                <a:solidFill>
                  <a:srgbClr val="1F4E79"/>
                </a:solidFill>
                <a:latin typeface="Calibri"/>
                <a:cs typeface="Calibri"/>
              </a:rPr>
              <a:t>following</a:t>
            </a:r>
            <a:r>
              <a:rPr sz="2400" b="1" spc="-80">
                <a:solidFill>
                  <a:srgbClr val="1F4E79"/>
                </a:solidFill>
                <a:latin typeface="Calibri"/>
                <a:cs typeface="Calibri"/>
              </a:rPr>
              <a:t> </a:t>
            </a:r>
            <a:r>
              <a:rPr sz="2400" b="1">
                <a:solidFill>
                  <a:srgbClr val="1F4E79"/>
                </a:solidFill>
                <a:latin typeface="Calibri"/>
                <a:cs typeface="Calibri"/>
              </a:rPr>
              <a:t>the</a:t>
            </a:r>
            <a:r>
              <a:rPr sz="2400" b="1" spc="-50">
                <a:solidFill>
                  <a:srgbClr val="1F4E79"/>
                </a:solidFill>
                <a:latin typeface="Calibri"/>
                <a:cs typeface="Calibri"/>
              </a:rPr>
              <a:t> </a:t>
            </a:r>
            <a:r>
              <a:rPr sz="2400" b="1" spc="-10">
                <a:solidFill>
                  <a:srgbClr val="1F4E79"/>
                </a:solidFill>
                <a:latin typeface="Calibri"/>
                <a:cs typeface="Calibri"/>
              </a:rPr>
              <a:t>Graduate</a:t>
            </a:r>
            <a:r>
              <a:rPr sz="2400" b="1" spc="-50">
                <a:solidFill>
                  <a:srgbClr val="1F4E79"/>
                </a:solidFill>
                <a:latin typeface="Calibri"/>
                <a:cs typeface="Calibri"/>
              </a:rPr>
              <a:t> </a:t>
            </a:r>
            <a:r>
              <a:rPr sz="2400" b="1">
                <a:solidFill>
                  <a:srgbClr val="1F4E79"/>
                </a:solidFill>
                <a:latin typeface="Calibri"/>
                <a:cs typeface="Calibri"/>
              </a:rPr>
              <a:t>School</a:t>
            </a:r>
            <a:r>
              <a:rPr sz="2400" b="1" spc="-90">
                <a:solidFill>
                  <a:srgbClr val="1F4E79"/>
                </a:solidFill>
                <a:latin typeface="Calibri"/>
                <a:cs typeface="Calibri"/>
              </a:rPr>
              <a:t> </a:t>
            </a:r>
            <a:r>
              <a:rPr sz="2400" b="1" spc="-10">
                <a:solidFill>
                  <a:srgbClr val="1F4E79"/>
                </a:solidFill>
                <a:latin typeface="Calibri"/>
                <a:cs typeface="Calibri"/>
              </a:rPr>
              <a:t>social </a:t>
            </a:r>
            <a:r>
              <a:rPr sz="2400" b="1">
                <a:solidFill>
                  <a:srgbClr val="1F4E79"/>
                </a:solidFill>
                <a:latin typeface="Calibri"/>
                <a:cs typeface="Calibri"/>
              </a:rPr>
              <a:t>media</a:t>
            </a:r>
            <a:r>
              <a:rPr sz="2400" b="1" spc="-45">
                <a:solidFill>
                  <a:srgbClr val="1F4E79"/>
                </a:solidFill>
                <a:latin typeface="Calibri"/>
                <a:cs typeface="Calibri"/>
              </a:rPr>
              <a:t> </a:t>
            </a:r>
            <a:r>
              <a:rPr sz="2400" b="1">
                <a:solidFill>
                  <a:srgbClr val="1F4E79"/>
                </a:solidFill>
                <a:latin typeface="Calibri"/>
                <a:cs typeface="Calibri"/>
              </a:rPr>
              <a:t>and</a:t>
            </a:r>
            <a:r>
              <a:rPr sz="2400" b="1" spc="-35">
                <a:solidFill>
                  <a:srgbClr val="1F4E79"/>
                </a:solidFill>
                <a:latin typeface="Calibri"/>
                <a:cs typeface="Calibri"/>
              </a:rPr>
              <a:t> </a:t>
            </a:r>
            <a:r>
              <a:rPr sz="2400" b="1">
                <a:solidFill>
                  <a:srgbClr val="1F4E79"/>
                </a:solidFill>
                <a:latin typeface="Calibri"/>
                <a:cs typeface="Calibri"/>
              </a:rPr>
              <a:t>listserv</a:t>
            </a:r>
            <a:r>
              <a:rPr sz="2400" b="1" spc="-30">
                <a:solidFill>
                  <a:srgbClr val="1F4E79"/>
                </a:solidFill>
                <a:latin typeface="Calibri"/>
                <a:cs typeface="Calibri"/>
              </a:rPr>
              <a:t> </a:t>
            </a:r>
            <a:r>
              <a:rPr sz="2400" b="1" spc="-10">
                <a:solidFill>
                  <a:srgbClr val="1F4E79"/>
                </a:solidFill>
                <a:latin typeface="Calibri"/>
                <a:cs typeface="Calibri"/>
              </a:rPr>
              <a:t>messages</a:t>
            </a:r>
            <a:r>
              <a:rPr sz="2400" spc="-10">
                <a:solidFill>
                  <a:srgbClr val="1F4E79"/>
                </a:solidFill>
                <a:latin typeface="Calibri"/>
                <a:cs typeface="Calibri"/>
              </a:rPr>
              <a:t>.</a:t>
            </a:r>
            <a:endParaRPr sz="24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22EA-B548-EA65-331B-554E4A24A525}"/>
              </a:ext>
            </a:extLst>
          </p:cNvPr>
          <p:cNvSpPr>
            <a:spLocks noGrp="1"/>
          </p:cNvSpPr>
          <p:nvPr>
            <p:ph type="title"/>
          </p:nvPr>
        </p:nvSpPr>
        <p:spPr/>
        <p:txBody>
          <a:bodyPr/>
          <a:lstStyle/>
          <a:p>
            <a:pPr algn="ctr"/>
            <a:r>
              <a:rPr lang="en-US"/>
              <a:t>Example Student Introduction:</a:t>
            </a:r>
            <a:br>
              <a:rPr lang="en-US"/>
            </a:br>
            <a:r>
              <a:rPr lang="en-US"/>
              <a:t>Albert Gator </a:t>
            </a:r>
          </a:p>
        </p:txBody>
      </p:sp>
      <p:sp>
        <p:nvSpPr>
          <p:cNvPr id="3" name="Content Placeholder 2">
            <a:extLst>
              <a:ext uri="{FF2B5EF4-FFF2-40B4-BE49-F238E27FC236}">
                <a16:creationId xmlns:a16="http://schemas.microsoft.com/office/drawing/2014/main" id="{E5C1EE19-B76D-CF78-8A6B-198F32905297}"/>
              </a:ext>
            </a:extLst>
          </p:cNvPr>
          <p:cNvSpPr>
            <a:spLocks noGrp="1"/>
          </p:cNvSpPr>
          <p:nvPr>
            <p:ph idx="1"/>
          </p:nvPr>
        </p:nvSpPr>
        <p:spPr/>
        <p:txBody>
          <a:bodyPr/>
          <a:lstStyle/>
          <a:p>
            <a:r>
              <a:rPr lang="en-US"/>
              <a:t>University of Florida, Gainesville</a:t>
            </a:r>
          </a:p>
          <a:p>
            <a:pPr lvl="1"/>
            <a:r>
              <a:rPr lang="en-US"/>
              <a:t>B.S. in Biochemistry and Molecular Biology</a:t>
            </a:r>
          </a:p>
          <a:p>
            <a:pPr lvl="1"/>
            <a:r>
              <a:rPr lang="en-US"/>
              <a:t>Minor in Statistics </a:t>
            </a:r>
          </a:p>
          <a:p>
            <a:pPr marL="0" indent="0">
              <a:buNone/>
            </a:pPr>
            <a:endParaRPr lang="en-US"/>
          </a:p>
          <a:p>
            <a:pPr lvl="1"/>
            <a:endParaRPr lang="en-US"/>
          </a:p>
        </p:txBody>
      </p:sp>
      <p:pic>
        <p:nvPicPr>
          <p:cNvPr id="5" name="Picture 4" descr="A person in a green alligator garment&#10;&#10;Description automatically generated">
            <a:extLst>
              <a:ext uri="{FF2B5EF4-FFF2-40B4-BE49-F238E27FC236}">
                <a16:creationId xmlns:a16="http://schemas.microsoft.com/office/drawing/2014/main" id="{FD130324-C969-97C9-FACE-365C35245B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4866" y="1617133"/>
            <a:ext cx="2945681" cy="4419600"/>
          </a:xfrm>
          <a:prstGeom prst="rect">
            <a:avLst/>
          </a:prstGeom>
        </p:spPr>
      </p:pic>
    </p:spTree>
    <p:extLst>
      <p:ext uri="{BB962C8B-B14F-4D97-AF65-F5344CB8AC3E}">
        <p14:creationId xmlns:p14="http://schemas.microsoft.com/office/powerpoint/2010/main" val="25008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2BF20-DCDD-F79A-C283-C0156235071F}"/>
              </a:ext>
            </a:extLst>
          </p:cNvPr>
          <p:cNvSpPr>
            <a:spLocks noGrp="1"/>
          </p:cNvSpPr>
          <p:nvPr>
            <p:ph type="title"/>
          </p:nvPr>
        </p:nvSpPr>
        <p:spPr/>
        <p:txBody>
          <a:bodyPr/>
          <a:lstStyle/>
          <a:p>
            <a:r>
              <a:rPr lang="en-US"/>
              <a:t>Transition Slide – Welcome Home!</a:t>
            </a:r>
          </a:p>
        </p:txBody>
      </p:sp>
      <p:sp>
        <p:nvSpPr>
          <p:cNvPr id="5" name="Content Placeholder 4">
            <a:extLst>
              <a:ext uri="{FF2B5EF4-FFF2-40B4-BE49-F238E27FC236}">
                <a16:creationId xmlns:a16="http://schemas.microsoft.com/office/drawing/2014/main" id="{9A711B72-B236-8F2F-D53A-82E1C9B35BE2}"/>
              </a:ext>
            </a:extLst>
          </p:cNvPr>
          <p:cNvSpPr>
            <a:spLocks noGrp="1"/>
          </p:cNvSpPr>
          <p:nvPr>
            <p:ph idx="1"/>
          </p:nvPr>
        </p:nvSpPr>
        <p:spPr/>
        <p:txBody>
          <a:bodyPr/>
          <a:lstStyle/>
          <a:p>
            <a:r>
              <a:rPr lang="en-US"/>
              <a:t>Begin the introduction to your program </a:t>
            </a:r>
          </a:p>
          <a:p>
            <a:r>
              <a:rPr lang="en-US"/>
              <a:t>Consider including something which distinguishes your program:</a:t>
            </a:r>
          </a:p>
          <a:p>
            <a:pPr lvl="1"/>
            <a:r>
              <a:rPr lang="en-US"/>
              <a:t>Quotes from alumni or leaders</a:t>
            </a:r>
          </a:p>
          <a:p>
            <a:pPr lvl="1"/>
            <a:r>
              <a:rPr lang="en-US"/>
              <a:t>Outcomes for your students (where have they gone after the program)</a:t>
            </a:r>
          </a:p>
          <a:p>
            <a:pPr lvl="1"/>
            <a:r>
              <a:rPr lang="en-US"/>
              <a:t>Other key strengths/identity of your program</a:t>
            </a:r>
          </a:p>
        </p:txBody>
      </p:sp>
    </p:spTree>
    <p:extLst>
      <p:ext uri="{BB962C8B-B14F-4D97-AF65-F5344CB8AC3E}">
        <p14:creationId xmlns:p14="http://schemas.microsoft.com/office/powerpoint/2010/main" val="397274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7FB5-5B36-1A91-0EDB-0FEDCB1A5AC0}"/>
              </a:ext>
            </a:extLst>
          </p:cNvPr>
          <p:cNvSpPr>
            <a:spLocks noGrp="1"/>
          </p:cNvSpPr>
          <p:nvPr>
            <p:ph type="title"/>
          </p:nvPr>
        </p:nvSpPr>
        <p:spPr/>
        <p:txBody>
          <a:bodyPr/>
          <a:lstStyle/>
          <a:p>
            <a:r>
              <a:rPr lang="en-US"/>
              <a:t>Who we are</a:t>
            </a:r>
          </a:p>
        </p:txBody>
      </p:sp>
      <p:sp>
        <p:nvSpPr>
          <p:cNvPr id="3" name="Content Placeholder 2">
            <a:extLst>
              <a:ext uri="{FF2B5EF4-FFF2-40B4-BE49-F238E27FC236}">
                <a16:creationId xmlns:a16="http://schemas.microsoft.com/office/drawing/2014/main" id="{26E8FB64-1FE4-465E-D0B9-735AD810EAE0}"/>
              </a:ext>
            </a:extLst>
          </p:cNvPr>
          <p:cNvSpPr>
            <a:spLocks noGrp="1"/>
          </p:cNvSpPr>
          <p:nvPr>
            <p:ph idx="1"/>
          </p:nvPr>
        </p:nvSpPr>
        <p:spPr/>
        <p:txBody>
          <a:bodyPr/>
          <a:lstStyle/>
          <a:p>
            <a:r>
              <a:rPr lang="en-US"/>
              <a:t>Use the following slides to introduce students to program leadership and administrators</a:t>
            </a:r>
          </a:p>
          <a:p>
            <a:r>
              <a:rPr lang="en-US"/>
              <a:t>We included some examples for inspiration</a:t>
            </a:r>
          </a:p>
        </p:txBody>
      </p:sp>
    </p:spTree>
    <p:extLst>
      <p:ext uri="{BB962C8B-B14F-4D97-AF65-F5344CB8AC3E}">
        <p14:creationId xmlns:p14="http://schemas.microsoft.com/office/powerpoint/2010/main" val="335817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CF7BC9-59BA-E2A1-3062-A7D9A6E1FDA3}"/>
              </a:ext>
            </a:extLst>
          </p:cNvPr>
          <p:cNvSpPr>
            <a:spLocks noGrp="1"/>
          </p:cNvSpPr>
          <p:nvPr>
            <p:ph type="title"/>
          </p:nvPr>
        </p:nvSpPr>
        <p:spPr/>
        <p:txBody>
          <a:bodyPr/>
          <a:lstStyle/>
          <a:p>
            <a:r>
              <a:rPr lang="en-US"/>
              <a:t>[Staff name and title (e.g., Graduate Advisor)]</a:t>
            </a:r>
          </a:p>
        </p:txBody>
      </p:sp>
      <p:pic>
        <p:nvPicPr>
          <p:cNvPr id="12" name="Content Placeholder 11" descr="A person in a suit and tie&#10;&#10;Description automatically generated">
            <a:extLst>
              <a:ext uri="{FF2B5EF4-FFF2-40B4-BE49-F238E27FC236}">
                <a16:creationId xmlns:a16="http://schemas.microsoft.com/office/drawing/2014/main" id="{DD299550-ABA6-FA46-998F-6B3CB6EFCC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sp>
        <p:nvSpPr>
          <p:cNvPr id="10" name="Content Placeholder 9">
            <a:extLst>
              <a:ext uri="{FF2B5EF4-FFF2-40B4-BE49-F238E27FC236}">
                <a16:creationId xmlns:a16="http://schemas.microsoft.com/office/drawing/2014/main" id="{93EBFD7F-C266-90BF-7301-5EF5D0509105}"/>
              </a:ext>
            </a:extLst>
          </p:cNvPr>
          <p:cNvSpPr>
            <a:spLocks noGrp="1"/>
          </p:cNvSpPr>
          <p:nvPr>
            <p:ph sz="half" idx="2"/>
          </p:nvPr>
        </p:nvSpPr>
        <p:spPr/>
        <p:txBody>
          <a:bodyPr>
            <a:normAutofit lnSpcReduction="10000"/>
          </a:bodyPr>
          <a:lstStyle/>
          <a:p>
            <a:r>
              <a:rPr lang="en-US"/>
              <a:t>Your #1 point of contact</a:t>
            </a:r>
          </a:p>
          <a:p>
            <a:r>
              <a:rPr lang="en-US"/>
              <a:t>Coordination of academic activities</a:t>
            </a:r>
          </a:p>
          <a:p>
            <a:r>
              <a:rPr lang="en-US"/>
              <a:t>Management of student documentation and records</a:t>
            </a:r>
          </a:p>
          <a:p>
            <a:r>
              <a:rPr lang="en-US"/>
              <a:t>Course registration</a:t>
            </a:r>
          </a:p>
          <a:p>
            <a:r>
              <a:rPr lang="en-US"/>
              <a:t>Admissions logistics</a:t>
            </a:r>
          </a:p>
          <a:p>
            <a:r>
              <a:rPr lang="en-US"/>
              <a:t>Program events such as orientation</a:t>
            </a:r>
          </a:p>
          <a:p>
            <a:r>
              <a:rPr lang="en-US"/>
              <a:t>Email: xxxxx@ufl.edu</a:t>
            </a:r>
          </a:p>
          <a:p>
            <a:endParaRPr lang="en-US"/>
          </a:p>
        </p:txBody>
      </p:sp>
    </p:spTree>
    <p:extLst>
      <p:ext uri="{BB962C8B-B14F-4D97-AF65-F5344CB8AC3E}">
        <p14:creationId xmlns:p14="http://schemas.microsoft.com/office/powerpoint/2010/main" val="177742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E313-D681-0FA0-D1D7-C9AE9AB72AFC}"/>
              </a:ext>
            </a:extLst>
          </p:cNvPr>
          <p:cNvSpPr>
            <a:spLocks noGrp="1"/>
          </p:cNvSpPr>
          <p:nvPr>
            <p:ph type="title"/>
          </p:nvPr>
        </p:nvSpPr>
        <p:spPr/>
        <p:txBody>
          <a:bodyPr/>
          <a:lstStyle/>
          <a:p>
            <a:r>
              <a:rPr lang="en-US"/>
              <a:t>[Faculty name &amp; title (e.g., Graduate Coordinator or Program Director)]</a:t>
            </a:r>
          </a:p>
        </p:txBody>
      </p:sp>
      <p:sp>
        <p:nvSpPr>
          <p:cNvPr id="3" name="Content Placeholder 2">
            <a:extLst>
              <a:ext uri="{FF2B5EF4-FFF2-40B4-BE49-F238E27FC236}">
                <a16:creationId xmlns:a16="http://schemas.microsoft.com/office/drawing/2014/main" id="{A0E62F7E-74A2-8184-CEF9-D2F1F5BEB20F}"/>
              </a:ext>
            </a:extLst>
          </p:cNvPr>
          <p:cNvSpPr>
            <a:spLocks noGrp="1"/>
          </p:cNvSpPr>
          <p:nvPr>
            <p:ph sz="half" idx="1"/>
          </p:nvPr>
        </p:nvSpPr>
        <p:spPr/>
        <p:txBody>
          <a:bodyPr/>
          <a:lstStyle/>
          <a:p>
            <a:r>
              <a:rPr lang="en-US"/>
              <a:t>Academic background of faculty member</a:t>
            </a:r>
          </a:p>
          <a:p>
            <a:r>
              <a:rPr lang="en-US"/>
              <a:t>Curriculum and teaching development</a:t>
            </a:r>
          </a:p>
          <a:p>
            <a:r>
              <a:rPr lang="en-US"/>
              <a:t>Thesis and dissertation oversight</a:t>
            </a:r>
          </a:p>
          <a:p>
            <a:r>
              <a:rPr lang="en-US"/>
              <a:t>Admissions and curriculum committee </a:t>
            </a:r>
          </a:p>
          <a:p>
            <a:r>
              <a:rPr lang="en-US"/>
              <a:t>Mentor evaluations </a:t>
            </a:r>
          </a:p>
        </p:txBody>
      </p:sp>
      <p:pic>
        <p:nvPicPr>
          <p:cNvPr id="6" name="Content Placeholder 5" descr="A crocodile head in a suit&#10;&#10;Description automatically generated">
            <a:extLst>
              <a:ext uri="{FF2B5EF4-FFF2-40B4-BE49-F238E27FC236}">
                <a16:creationId xmlns:a16="http://schemas.microsoft.com/office/drawing/2014/main" id="{BA62B302-A8F1-2E40-A936-FC3AB2CF7B3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377642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E313-D681-0FA0-D1D7-C9AE9AB72AFC}"/>
              </a:ext>
            </a:extLst>
          </p:cNvPr>
          <p:cNvSpPr>
            <a:spLocks noGrp="1"/>
          </p:cNvSpPr>
          <p:nvPr>
            <p:ph type="title"/>
          </p:nvPr>
        </p:nvSpPr>
        <p:spPr/>
        <p:txBody>
          <a:bodyPr/>
          <a:lstStyle/>
          <a:p>
            <a:r>
              <a:rPr lang="en-US"/>
              <a:t>[Other name &amp; title]</a:t>
            </a:r>
          </a:p>
        </p:txBody>
      </p:sp>
      <p:sp>
        <p:nvSpPr>
          <p:cNvPr id="3" name="Content Placeholder 2">
            <a:extLst>
              <a:ext uri="{FF2B5EF4-FFF2-40B4-BE49-F238E27FC236}">
                <a16:creationId xmlns:a16="http://schemas.microsoft.com/office/drawing/2014/main" id="{A0E62F7E-74A2-8184-CEF9-D2F1F5BEB20F}"/>
              </a:ext>
            </a:extLst>
          </p:cNvPr>
          <p:cNvSpPr>
            <a:spLocks noGrp="1"/>
          </p:cNvSpPr>
          <p:nvPr>
            <p:ph sz="half" idx="1"/>
          </p:nvPr>
        </p:nvSpPr>
        <p:spPr/>
        <p:txBody>
          <a:bodyPr/>
          <a:lstStyle/>
          <a:p>
            <a:r>
              <a:rPr lang="en-US"/>
              <a:t>Include any other faculty or staff who are attending the orientation and whom you would like the students to know and why </a:t>
            </a:r>
          </a:p>
        </p:txBody>
      </p:sp>
      <p:pic>
        <p:nvPicPr>
          <p:cNvPr id="8" name="Content Placeholder 7" descr="A crocodile wearing a white coat&#10;&#10;Description automatically generated">
            <a:extLst>
              <a:ext uri="{FF2B5EF4-FFF2-40B4-BE49-F238E27FC236}">
                <a16:creationId xmlns:a16="http://schemas.microsoft.com/office/drawing/2014/main" id="{0E0B9C59-1E92-30BB-5C15-324AA299A0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179797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5fc8f3-5472-44ae-9df6-f412d6eca480">
      <Terms xmlns="http://schemas.microsoft.com/office/infopath/2007/PartnerControls"/>
    </lcf76f155ced4ddcb4097134ff3c332f>
    <TaxCatchAll xmlns="3fa69b4d-ebd9-42e5-ae47-f7a0345090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0A26B2265784459CB71ECC6E43EC6E" ma:contentTypeVersion="13" ma:contentTypeDescription="Create a new document." ma:contentTypeScope="" ma:versionID="ffa5ef991a54ae0a4302c2b7688473bb">
  <xsd:schema xmlns:xsd="http://www.w3.org/2001/XMLSchema" xmlns:xs="http://www.w3.org/2001/XMLSchema" xmlns:p="http://schemas.microsoft.com/office/2006/metadata/properties" xmlns:ns2="605fc8f3-5472-44ae-9df6-f412d6eca480" xmlns:ns3="3fa69b4d-ebd9-42e5-ae47-f7a034509062" targetNamespace="http://schemas.microsoft.com/office/2006/metadata/properties" ma:root="true" ma:fieldsID="d6add847a78e173a8b5a4bf09bf22489" ns2:_="" ns3:_="">
    <xsd:import namespace="605fc8f3-5472-44ae-9df6-f412d6eca480"/>
    <xsd:import namespace="3fa69b4d-ebd9-42e5-ae47-f7a0345090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fc8f3-5472-44ae-9df6-f412d6eca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a69b4d-ebd9-42e5-ae47-f7a03450906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23b1826-f4f5-4b31-bf81-ba11a8d6c1e6}" ma:internalName="TaxCatchAll" ma:showField="CatchAllData" ma:web="3fa69b4d-ebd9-42e5-ae47-f7a0345090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CB5F14-E07C-4CD7-86C0-495FE2E92912}">
  <ds:schemaRefs>
    <ds:schemaRef ds:uri="3fa69b4d-ebd9-42e5-ae47-f7a034509062"/>
    <ds:schemaRef ds:uri="605fc8f3-5472-44ae-9df6-f412d6eca4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7495F8-F3EA-4C6D-BBB5-524DB3AAA38E}">
  <ds:schemaRefs>
    <ds:schemaRef ds:uri="http://schemas.microsoft.com/sharepoint/v3/contenttype/forms"/>
  </ds:schemaRefs>
</ds:datastoreItem>
</file>

<file path=customXml/itemProps3.xml><?xml version="1.0" encoding="utf-8"?>
<ds:datastoreItem xmlns:ds="http://schemas.openxmlformats.org/officeDocument/2006/customXml" ds:itemID="{CAA9C5A0-9EBF-4528-BC17-4F548D65E21D}">
  <ds:schemaRefs>
    <ds:schemaRef ds:uri="3fa69b4d-ebd9-42e5-ae47-f7a034509062"/>
    <ds:schemaRef ds:uri="605fc8f3-5472-44ae-9df6-f412d6eca4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1</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 guide to this template </vt:lpstr>
      <vt:lpstr>[Graduate Program] Orientation</vt:lpstr>
      <vt:lpstr>Student Introductions</vt:lpstr>
      <vt:lpstr>Example Student Introduction: Albert Gator </vt:lpstr>
      <vt:lpstr>Transition Slide – Welcome Home!</vt:lpstr>
      <vt:lpstr>Who we are</vt:lpstr>
      <vt:lpstr>[Staff name and title (e.g., Graduate Advisor)]</vt:lpstr>
      <vt:lpstr>[Faculty name &amp; title (e.g., Graduate Coordinator or Program Director)]</vt:lpstr>
      <vt:lpstr>[Other name &amp; title]</vt:lpstr>
      <vt:lpstr>About your department/unit </vt:lpstr>
      <vt:lpstr>Facts about the department/unit</vt:lpstr>
      <vt:lpstr>Administrative Support </vt:lpstr>
      <vt:lpstr>Department/unit/college leadership</vt:lpstr>
      <vt:lpstr>Funding information</vt:lpstr>
      <vt:lpstr>Graduate Program Introduction</vt:lpstr>
      <vt:lpstr>Describe the goals of your program</vt:lpstr>
      <vt:lpstr>Timeline and milestones (edit to fit your program)</vt:lpstr>
      <vt:lpstr>Planning Coursework</vt:lpstr>
      <vt:lpstr>Funding available to students (please modify to include how your students are supported)</vt:lpstr>
      <vt:lpstr>Registration Requirements</vt:lpstr>
      <vt:lpstr>Graduate Assistantships </vt:lpstr>
      <vt:lpstr>Include information on 9 and 12 month assistantships, if applicable</vt:lpstr>
      <vt:lpstr>Your First Year</vt:lpstr>
      <vt:lpstr>Include a sample schedule. Indicate what is required vs. elective</vt:lpstr>
      <vt:lpstr>First Year Timeline</vt:lpstr>
      <vt:lpstr>Good Academic Standing</vt:lpstr>
      <vt:lpstr>Mentorship</vt:lpstr>
      <vt:lpstr>Mentorship </vt:lpstr>
      <vt:lpstr>Things to Do Now</vt:lpstr>
      <vt:lpstr>This will vary by dept, but might include several slides outlining:  </vt:lpstr>
      <vt:lpstr>Other things to know</vt:lpstr>
      <vt:lpstr>Tips to have a successful graduate school experience</vt:lpstr>
      <vt:lpstr>Campus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And Second Line</dc:title>
  <dc:creator>Michael Marsiske</dc:creator>
  <cp:revision>15</cp:revision>
  <dcterms:created xsi:type="dcterms:W3CDTF">2024-08-01T20:08:11Z</dcterms:created>
  <dcterms:modified xsi:type="dcterms:W3CDTF">2024-08-15T14:46:16Z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2024-05-20T00:00:00Z</vt:filetime>
  </property>
  <property fmtid="{D5CDD505-2E9C-101B-9397-08002B2CF9AE}" pid="3" name="Creator">
    <vt:lpwstr>Microsoft® PowerPoint® for Microsoft 365</vt:lpwstr>
  </property>
  <property fmtid="{D5CDD505-2E9C-101B-9397-08002B2CF9AE}" pid="4" name="LastSaved">
    <vt:filetime>2024-08-01T00:00:00Z</vt:filetime>
  </property>
  <property fmtid="{D5CDD505-2E9C-101B-9397-08002B2CF9AE}" pid="5" name="Producer">
    <vt:lpwstr>Microsoft® PowerPoint® for Microsoft 365</vt:lpwstr>
  </property>
  <property fmtid="{D5CDD505-2E9C-101B-9397-08002B2CF9AE}" pid="6" name="ContentTypeId">
    <vt:lpwstr>0x010100F20A26B2265784459CB71ECC6E43EC6E</vt:lpwstr>
  </property>
  <property fmtid="{D5CDD505-2E9C-101B-9397-08002B2CF9AE}" pid="7" name="MediaServiceImageTags">
    <vt:lpwstr/>
  </property>
</Properties>
</file>