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nva Sans" panose="020B0604020202020204" charset="0"/>
      <p:regular r:id="rId17"/>
    </p:embeddedFont>
    <p:embeddedFont>
      <p:font typeface="DM Sans" pitchFamily="2" charset="0"/>
      <p:regular r:id="rId18"/>
    </p:embeddedFont>
    <p:embeddedFont>
      <p:font typeface="DM Sans Bold" panose="020B0604020202020204" charset="0"/>
      <p:regular r:id="rId19"/>
    </p:embeddedFont>
    <p:embeddedFont>
      <p:font typeface="Intro Rust Base Shade" panose="020B0604020202020204" charset="0"/>
      <p:regular r:id="rId20"/>
    </p:embeddedFont>
    <p:embeddedFont>
      <p:font typeface="Proxima Nova Condensed Bold" panose="020B0604020202020204" charset="0"/>
      <p:regular r:id="rId21"/>
    </p:embeddedFont>
    <p:embeddedFont>
      <p:font typeface="VT323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	Why we're doing this</a:t>
            </a:r>
          </a:p>
          <a:p>
            <a:r>
              <a:rPr lang="en-US"/>
              <a:t>a.	how this event fits in with the larger graduate school effort of providing more support and guidance to programs, improving graduate education at UF</a:t>
            </a:r>
          </a:p>
          <a:p>
            <a:r>
              <a:rPr lang="en-US"/>
              <a:t>b.	Started with Len Cassuto visit: The New PhD</a:t>
            </a:r>
          </a:p>
          <a:p>
            <a:r>
              <a:rPr lang="en-US"/>
              <a:t>c.	Holistic admissions sessions with the Inclusive Graduate Education Network, to align admissions requirements with identifying the best students for our programs</a:t>
            </a:r>
          </a:p>
          <a:p>
            <a:r>
              <a:rPr lang="en-US"/>
              <a:t>d.	Now orientation</a:t>
            </a:r>
          </a:p>
          <a:p>
            <a:r>
              <a:rPr lang="en-US"/>
              <a:t>e.	next we will be addressing recruitment</a:t>
            </a:r>
          </a:p>
          <a:p>
            <a:r>
              <a:rPr lang="en-US"/>
              <a:t>f.	goal is to address all stages of the student lifecycle</a:t>
            </a:r>
          </a:p>
          <a:p>
            <a:r>
              <a:rPr lang="en-US"/>
              <a:t>2.	We are here to help faculty and staff to elevate their programs however we can</a:t>
            </a:r>
          </a:p>
          <a:p>
            <a:r>
              <a:rPr lang="en-US"/>
              <a:t>3.	We will be providing more resources soon, stay tuned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Transition to: why do we need orientation for incoming students</a:t>
            </a:r>
          </a:p>
          <a:p>
            <a:r>
              <a:rPr lang="en-US"/>
              <a:t>      1. the role of the grad school in orientation (this is to set up gradstart)</a:t>
            </a:r>
          </a:p>
          <a:p>
            <a:r>
              <a:rPr lang="en-US"/>
              <a:t>            broader context, general expectations of graduate students, general policies and resources</a:t>
            </a:r>
          </a:p>
          <a:p>
            <a:r>
              <a:rPr lang="en-US"/>
              <a:t>      2. The role of departments (this is to set up the second part of the talk)</a:t>
            </a:r>
          </a:p>
          <a:p>
            <a:r>
              <a:rPr lang="en-US"/>
              <a:t>            what do students need to know that will help them be successful in your programs and fields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what you do well - highlight what makes your program unique and why students should be proud to be a part of it</a:t>
            </a:r>
          </a:p>
          <a:p>
            <a:endParaRPr lang="en-US"/>
          </a:p>
          <a:p>
            <a:r>
              <a:rPr lang="en-US"/>
              <a:t>Culture - what are the norms and values of your program? collaboration? innovation? research driven? </a:t>
            </a:r>
          </a:p>
          <a:p>
            <a:endParaRPr lang="en-US"/>
          </a:p>
          <a:p>
            <a:r>
              <a:rPr lang="en-US"/>
              <a:t>Fun facts </a:t>
            </a:r>
          </a:p>
          <a:p>
            <a:r>
              <a:rPr lang="en-US"/>
              <a:t>Research areas</a:t>
            </a:r>
          </a:p>
          <a:p>
            <a:r>
              <a:rPr lang="en-US"/>
              <a:t>By the numbers: students, faculty, accomplishments such as publications, presentations, time to degree, post-graduate outcomes </a:t>
            </a:r>
          </a:p>
          <a:p>
            <a:endParaRPr lang="en-US"/>
          </a:p>
          <a:p>
            <a:r>
              <a:rPr lang="en-US"/>
              <a:t>Why you are excited to have them in your program, they deserve to be here, we saw this in you, reduce imposter, etc, variation/strength in backgrounds </a:t>
            </a:r>
          </a:p>
          <a:p>
            <a:endParaRPr lang="en-US"/>
          </a:p>
          <a:p>
            <a:r>
              <a:rPr lang="en-US"/>
              <a:t>Swag is an idea to foster identity in your program; another idea we have seen is a book given to all incoming students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Degree requirements:</a:t>
            </a:r>
          </a:p>
          <a:p>
            <a:endParaRPr lang="en-US"/>
          </a:p>
          <a:p>
            <a:r>
              <a:rPr lang="en-US"/>
              <a:t>Program goals and timeline- explicitly state the learning goals for your program and the timeline for degree completion including when milestone take place; emphasis on the first year </a:t>
            </a:r>
          </a:p>
          <a:p>
            <a:endParaRPr lang="en-US"/>
          </a:p>
          <a:p>
            <a:r>
              <a:rPr lang="en-US"/>
              <a:t>Specific classes - </a:t>
            </a:r>
          </a:p>
          <a:p>
            <a:r>
              <a:rPr lang="en-US"/>
              <a:t>what courses are required in your program? how can students identify electives?</a:t>
            </a:r>
          </a:p>
          <a:p>
            <a:endParaRPr lang="en-US"/>
          </a:p>
          <a:p>
            <a:r>
              <a:rPr lang="en-US"/>
              <a:t>Policies - where can students find your program policies? what are important key policies for them to know? i.e., GPA expectations </a:t>
            </a:r>
          </a:p>
          <a:p>
            <a:endParaRPr lang="en-US"/>
          </a:p>
          <a:p>
            <a:r>
              <a:rPr lang="en-US"/>
              <a:t>qualifying exams</a:t>
            </a:r>
          </a:p>
          <a:p>
            <a:r>
              <a:rPr lang="en-US"/>
              <a:t>committee formation</a:t>
            </a:r>
          </a:p>
          <a:p>
            <a:endParaRPr lang="en-US"/>
          </a:p>
          <a:p>
            <a:r>
              <a:rPr lang="en-US"/>
              <a:t>Practical Information: </a:t>
            </a:r>
          </a:p>
          <a:p>
            <a:r>
              <a:rPr lang="en-US"/>
              <a:t>how to register for classes</a:t>
            </a:r>
          </a:p>
          <a:p>
            <a:r>
              <a:rPr lang="en-US"/>
              <a:t>RCR training</a:t>
            </a:r>
          </a:p>
          <a:p>
            <a:endParaRPr lang="en-US"/>
          </a:p>
          <a:p>
            <a:r>
              <a:rPr lang="en-US"/>
              <a:t>Funding source and associated expectations - for example work, registration, and leave expectations for assitantships and fellowships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mentorship varies greatly from program to program</a:t>
            </a:r>
          </a:p>
          <a:p>
            <a:endParaRPr lang="en-US"/>
          </a:p>
          <a:p>
            <a:r>
              <a:rPr lang="en-US"/>
              <a:t>help students understand the goals of mentorship in your program </a:t>
            </a:r>
          </a:p>
          <a:p>
            <a:endParaRPr lang="en-US"/>
          </a:p>
          <a:p>
            <a:r>
              <a:rPr lang="en-US"/>
              <a:t>should their committee be mentors? how can they best interact with their advisor?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Including and being mindful of students with families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want to know how we can help you</a:t>
            </a:r>
          </a:p>
          <a:p>
            <a:r>
              <a:rPr lang="en-US"/>
              <a:t>what would you like to see from us?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59309">
            <a:off x="7337104" y="5081798"/>
            <a:ext cx="13216854" cy="9107614"/>
          </a:xfrm>
          <a:custGeom>
            <a:avLst/>
            <a:gdLst/>
            <a:ahLst/>
            <a:cxnLst/>
            <a:rect l="l" t="t" r="r" b="b"/>
            <a:pathLst>
              <a:path w="13216854" h="9107614">
                <a:moveTo>
                  <a:pt x="0" y="0"/>
                </a:moveTo>
                <a:lnTo>
                  <a:pt x="13216855" y="0"/>
                </a:lnTo>
                <a:lnTo>
                  <a:pt x="13216855" y="9107614"/>
                </a:lnTo>
                <a:lnTo>
                  <a:pt x="0" y="91076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86635" y="1056941"/>
            <a:ext cx="12566847" cy="4879938"/>
            <a:chOff x="0" y="0"/>
            <a:chExt cx="16755797" cy="6506584"/>
          </a:xfrm>
        </p:grpSpPr>
        <p:sp>
          <p:nvSpPr>
            <p:cNvPr id="4" name="TextBox 4"/>
            <p:cNvSpPr txBox="1"/>
            <p:nvPr/>
          </p:nvSpPr>
          <p:spPr>
            <a:xfrm>
              <a:off x="0" y="2067451"/>
              <a:ext cx="16755797" cy="4439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408"/>
                </a:lnSpc>
              </a:pPr>
              <a:r>
                <a:rPr lang="en-US" sz="13061" spc="-548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ORIENTATION BEST PRACTICES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6087" y="-66675"/>
              <a:ext cx="9005610" cy="7516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E5F2E8"/>
                  </a:solidFill>
                  <a:latin typeface="DM Sans"/>
                  <a:ea typeface="DM Sans"/>
                  <a:cs typeface="DM Sans"/>
                  <a:sym typeface="DM Sans"/>
                </a:rPr>
                <a:t>The UF Graduate School presents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6635" y="7666781"/>
            <a:ext cx="4064097" cy="1591519"/>
            <a:chOff x="0" y="0"/>
            <a:chExt cx="5418797" cy="2122025"/>
          </a:xfrm>
        </p:grpSpPr>
        <p:sp>
          <p:nvSpPr>
            <p:cNvPr id="7" name="TextBox 7"/>
            <p:cNvSpPr txBox="1"/>
            <p:nvPr/>
          </p:nvSpPr>
          <p:spPr>
            <a:xfrm>
              <a:off x="0" y="524765"/>
              <a:ext cx="5418797" cy="569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E5F2E8"/>
                  </a:solidFill>
                  <a:latin typeface="DM Sans"/>
                  <a:ea typeface="DM Sans"/>
                  <a:cs typeface="DM Sans"/>
                  <a:sym typeface="DM Sans"/>
                </a:rPr>
                <a:t>June 18, 2024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5418797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72234"/>
              <a:ext cx="5418797" cy="4497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1847" y="2607127"/>
            <a:ext cx="7623799" cy="158250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621847" y="4071788"/>
            <a:ext cx="7623799" cy="5658132"/>
          </a:xfrm>
          <a:prstGeom prst="rect">
            <a:avLst/>
          </a:prstGeom>
          <a:solidFill>
            <a:srgbClr val="7BEBB6"/>
          </a:solidFill>
        </p:spPr>
      </p:sp>
      <p:grpSp>
        <p:nvGrpSpPr>
          <p:cNvPr id="4" name="Group 4"/>
          <p:cNvGrpSpPr/>
          <p:nvPr/>
        </p:nvGrpSpPr>
        <p:grpSpPr>
          <a:xfrm>
            <a:off x="9144000" y="2607127"/>
            <a:ext cx="8639937" cy="7122793"/>
            <a:chOff x="0" y="0"/>
            <a:chExt cx="2275539" cy="18759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75539" cy="1875962"/>
            </a:xfrm>
            <a:custGeom>
              <a:avLst/>
              <a:gdLst/>
              <a:ahLst/>
              <a:cxnLst/>
              <a:rect l="l" t="t" r="r" b="b"/>
              <a:pathLst>
                <a:path w="2275539" h="1875962">
                  <a:moveTo>
                    <a:pt x="0" y="0"/>
                  </a:moveTo>
                  <a:lnTo>
                    <a:pt x="2275539" y="0"/>
                  </a:lnTo>
                  <a:lnTo>
                    <a:pt x="2275539" y="1875962"/>
                  </a:lnTo>
                  <a:lnTo>
                    <a:pt x="0" y="18759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275539" cy="1923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394971" y="2915364"/>
            <a:ext cx="1945750" cy="1865631"/>
          </a:xfrm>
          <a:custGeom>
            <a:avLst/>
            <a:gdLst/>
            <a:ahLst/>
            <a:cxnLst/>
            <a:rect l="l" t="t" r="r" b="b"/>
            <a:pathLst>
              <a:path w="1945750" h="1865631">
                <a:moveTo>
                  <a:pt x="0" y="0"/>
                </a:moveTo>
                <a:lnTo>
                  <a:pt x="1945750" y="0"/>
                </a:lnTo>
                <a:lnTo>
                  <a:pt x="1945750" y="1865631"/>
                </a:lnTo>
                <a:lnTo>
                  <a:pt x="0" y="18656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357" t="-13961" r="-12294" b="-1604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67846" y="8650024"/>
            <a:ext cx="6891454" cy="848866"/>
          </a:xfrm>
          <a:custGeom>
            <a:avLst/>
            <a:gdLst/>
            <a:ahLst/>
            <a:cxnLst/>
            <a:rect l="l" t="t" r="r" b="b"/>
            <a:pathLst>
              <a:path w="6891454" h="848866">
                <a:moveTo>
                  <a:pt x="0" y="0"/>
                </a:moveTo>
                <a:lnTo>
                  <a:pt x="6891454" y="0"/>
                </a:lnTo>
                <a:lnTo>
                  <a:pt x="6891454" y="848866"/>
                </a:lnTo>
                <a:lnTo>
                  <a:pt x="0" y="8488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813573" y="7135259"/>
            <a:ext cx="3320790" cy="1046552"/>
          </a:xfrm>
          <a:custGeom>
            <a:avLst/>
            <a:gdLst/>
            <a:ahLst/>
            <a:cxnLst/>
            <a:rect l="l" t="t" r="r" b="b"/>
            <a:pathLst>
              <a:path w="3320790" h="1046552">
                <a:moveTo>
                  <a:pt x="0" y="0"/>
                </a:moveTo>
                <a:lnTo>
                  <a:pt x="3320790" y="0"/>
                </a:lnTo>
                <a:lnTo>
                  <a:pt x="3320790" y="1046552"/>
                </a:lnTo>
                <a:lnTo>
                  <a:pt x="0" y="1046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158513" y="3210181"/>
            <a:ext cx="2452974" cy="1723214"/>
          </a:xfrm>
          <a:custGeom>
            <a:avLst/>
            <a:gdLst/>
            <a:ahLst/>
            <a:cxnLst/>
            <a:rect l="l" t="t" r="r" b="b"/>
            <a:pathLst>
              <a:path w="2452974" h="1723214">
                <a:moveTo>
                  <a:pt x="0" y="0"/>
                </a:moveTo>
                <a:lnTo>
                  <a:pt x="2452973" y="0"/>
                </a:lnTo>
                <a:lnTo>
                  <a:pt x="2452973" y="1723214"/>
                </a:lnTo>
                <a:lnTo>
                  <a:pt x="0" y="17232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534475" y="7135259"/>
            <a:ext cx="4142883" cy="895899"/>
          </a:xfrm>
          <a:custGeom>
            <a:avLst/>
            <a:gdLst/>
            <a:ahLst/>
            <a:cxnLst/>
            <a:rect l="l" t="t" r="r" b="b"/>
            <a:pathLst>
              <a:path w="4142883" h="895899">
                <a:moveTo>
                  <a:pt x="0" y="0"/>
                </a:moveTo>
                <a:lnTo>
                  <a:pt x="4142883" y="0"/>
                </a:lnTo>
                <a:lnTo>
                  <a:pt x="4142883" y="895898"/>
                </a:lnTo>
                <a:lnTo>
                  <a:pt x="0" y="8958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367846" y="5575244"/>
            <a:ext cx="4811980" cy="940890"/>
          </a:xfrm>
          <a:custGeom>
            <a:avLst/>
            <a:gdLst/>
            <a:ahLst/>
            <a:cxnLst/>
            <a:rect l="l" t="t" r="r" b="b"/>
            <a:pathLst>
              <a:path w="4811980" h="940890">
                <a:moveTo>
                  <a:pt x="0" y="0"/>
                </a:moveTo>
                <a:lnTo>
                  <a:pt x="4811980" y="0"/>
                </a:lnTo>
                <a:lnTo>
                  <a:pt x="4811980" y="940890"/>
                </a:lnTo>
                <a:lnTo>
                  <a:pt x="0" y="9408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116" t="-126543" r="-11692" b="-135118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972469" y="3529046"/>
            <a:ext cx="2468036" cy="1871074"/>
          </a:xfrm>
          <a:custGeom>
            <a:avLst/>
            <a:gdLst/>
            <a:ahLst/>
            <a:cxnLst/>
            <a:rect l="l" t="t" r="r" b="b"/>
            <a:pathLst>
              <a:path w="2468036" h="1871074">
                <a:moveTo>
                  <a:pt x="0" y="0"/>
                </a:moveTo>
                <a:lnTo>
                  <a:pt x="2468036" y="0"/>
                </a:lnTo>
                <a:lnTo>
                  <a:pt x="2468036" y="1871074"/>
                </a:lnTo>
                <a:lnTo>
                  <a:pt x="0" y="18710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083" t="-24466" r="-6994" b="-27325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61038" y="2971114"/>
            <a:ext cx="594541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 spc="-295">
                <a:solidFill>
                  <a:srgbClr val="202236"/>
                </a:solidFill>
                <a:latin typeface="DM Sans Bold"/>
                <a:ea typeface="DM Sans Bold"/>
                <a:cs typeface="DM Sans Bold"/>
                <a:sym typeface="DM Sans Bold"/>
              </a:rPr>
              <a:t>Resource Sharing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76242" y="8236852"/>
            <a:ext cx="5107456" cy="1191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Points of contact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Professional societies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Proposal/fellowship support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6242" y="7755091"/>
            <a:ext cx="5107456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202236"/>
                </a:solidFill>
                <a:latin typeface="DM Sans Bold"/>
                <a:ea typeface="DM Sans Bold"/>
                <a:cs typeface="DM Sans Bold"/>
                <a:sym typeface="DM Sans Bold"/>
              </a:rPr>
              <a:t>Program-specific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1847" y="1028700"/>
            <a:ext cx="12320681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7700" spc="-30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Practices from UF Programs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6242" y="4615396"/>
            <a:ext cx="4713034" cy="304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3" lvl="1" indent="-226697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Libraries</a:t>
            </a:r>
          </a:p>
          <a:p>
            <a:pPr marL="453393" lvl="1" indent="-226697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Graduate school!</a:t>
            </a:r>
          </a:p>
          <a:p>
            <a:pPr marL="453393" lvl="1" indent="-226697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Center for Teaching Excellence</a:t>
            </a:r>
          </a:p>
          <a:p>
            <a:pPr marL="453393" lvl="1" indent="-226697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Counseling and Wellness Center</a:t>
            </a:r>
          </a:p>
          <a:p>
            <a:pPr marL="453393" lvl="1" indent="-226697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Career Connections Center</a:t>
            </a:r>
          </a:p>
          <a:p>
            <a:pPr marL="453393" lvl="1" indent="-226697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IT/software</a:t>
            </a:r>
          </a:p>
          <a:p>
            <a:pPr marL="453393" lvl="1" indent="-226697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UFHR</a:t>
            </a:r>
          </a:p>
          <a:p>
            <a:pPr marL="453393" lvl="1" indent="-226697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DRC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6242" y="4150576"/>
            <a:ext cx="3752704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202236"/>
                </a:solidFill>
                <a:latin typeface="DM Sans Bold"/>
                <a:ea typeface="DM Sans Bold"/>
                <a:cs typeface="DM Sans Bold"/>
                <a:sym typeface="DM Sans Bold"/>
              </a:rPr>
              <a:t>University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1847" y="2607127"/>
            <a:ext cx="7623799" cy="158250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621847" y="4189629"/>
            <a:ext cx="7623799" cy="5540291"/>
          </a:xfrm>
          <a:prstGeom prst="rect">
            <a:avLst/>
          </a:prstGeom>
          <a:solidFill>
            <a:srgbClr val="7BEBB6"/>
          </a:solidFill>
        </p:spPr>
      </p:sp>
      <p:sp>
        <p:nvSpPr>
          <p:cNvPr id="4" name="Freeform 4"/>
          <p:cNvSpPr/>
          <p:nvPr/>
        </p:nvSpPr>
        <p:spPr>
          <a:xfrm>
            <a:off x="9144000" y="2980639"/>
            <a:ext cx="8371665" cy="5581110"/>
          </a:xfrm>
          <a:custGeom>
            <a:avLst/>
            <a:gdLst/>
            <a:ahLst/>
            <a:cxnLst/>
            <a:rect l="l" t="t" r="r" b="b"/>
            <a:pathLst>
              <a:path w="8371665" h="5581110">
                <a:moveTo>
                  <a:pt x="0" y="0"/>
                </a:moveTo>
                <a:lnTo>
                  <a:pt x="8371665" y="0"/>
                </a:lnTo>
                <a:lnTo>
                  <a:pt x="8371665" y="5581110"/>
                </a:lnTo>
                <a:lnTo>
                  <a:pt x="0" y="55811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84940" y="2971114"/>
            <a:ext cx="6897612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 spc="-295">
                <a:solidFill>
                  <a:srgbClr val="202236"/>
                </a:solidFill>
                <a:latin typeface="DM Sans Bold"/>
                <a:ea typeface="DM Sans Bold"/>
                <a:cs typeface="DM Sans Bold"/>
                <a:sym typeface="DM Sans Bold"/>
              </a:rPr>
              <a:t>Establishing Connections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4294687"/>
            <a:ext cx="5099463" cy="2082076"/>
            <a:chOff x="0" y="0"/>
            <a:chExt cx="6799284" cy="2776102"/>
          </a:xfrm>
        </p:grpSpPr>
        <p:sp>
          <p:nvSpPr>
            <p:cNvPr id="7" name="TextBox 7"/>
            <p:cNvSpPr txBox="1"/>
            <p:nvPr/>
          </p:nvSpPr>
          <p:spPr>
            <a:xfrm>
              <a:off x="0" y="723327"/>
              <a:ext cx="6799284" cy="2052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239" lvl="1" indent="-237120" algn="l">
                <a:lnSpc>
                  <a:spcPts val="3075"/>
                </a:lnSpc>
                <a:buFont typeface="Arial"/>
                <a:buChar char="•"/>
              </a:pPr>
              <a:r>
                <a:rPr lang="en-US" sz="2196">
                  <a:solidFill>
                    <a:srgbClr val="202236"/>
                  </a:solidFill>
                  <a:latin typeface="DM Sans"/>
                  <a:ea typeface="DM Sans"/>
                  <a:cs typeface="DM Sans"/>
                  <a:sym typeface="DM Sans"/>
                </a:rPr>
                <a:t>Breakfast/lunch</a:t>
              </a:r>
            </a:p>
            <a:p>
              <a:pPr marL="474239" lvl="1" indent="-237120" algn="l">
                <a:lnSpc>
                  <a:spcPts val="3075"/>
                </a:lnSpc>
                <a:buFont typeface="Arial"/>
                <a:buChar char="•"/>
              </a:pPr>
              <a:r>
                <a:rPr lang="en-US" sz="2196">
                  <a:solidFill>
                    <a:srgbClr val="202236"/>
                  </a:solidFill>
                  <a:latin typeface="DM Sans"/>
                  <a:ea typeface="DM Sans"/>
                  <a:cs typeface="DM Sans"/>
                  <a:sym typeface="DM Sans"/>
                </a:rPr>
                <a:t>Happy hour </a:t>
              </a:r>
            </a:p>
            <a:p>
              <a:pPr marL="474239" lvl="1" indent="-237120" algn="l">
                <a:lnSpc>
                  <a:spcPts val="3075"/>
                </a:lnSpc>
                <a:buFont typeface="Arial"/>
                <a:buChar char="•"/>
              </a:pPr>
              <a:r>
                <a:rPr lang="en-US" sz="2196">
                  <a:solidFill>
                    <a:srgbClr val="202236"/>
                  </a:solidFill>
                  <a:latin typeface="DM Sans"/>
                  <a:ea typeface="DM Sans"/>
                  <a:cs typeface="DM Sans"/>
                  <a:sym typeface="DM Sans"/>
                </a:rPr>
                <a:t>Mixers</a:t>
              </a:r>
            </a:p>
            <a:p>
              <a:pPr marL="474239" lvl="1" indent="-237120" algn="l">
                <a:lnSpc>
                  <a:spcPts val="3075"/>
                </a:lnSpc>
                <a:buFont typeface="Arial"/>
                <a:buChar char="•"/>
              </a:pPr>
              <a:r>
                <a:rPr lang="en-US" sz="2196">
                  <a:solidFill>
                    <a:srgbClr val="202236"/>
                  </a:solidFill>
                  <a:latin typeface="DM Sans"/>
                  <a:ea typeface="DM Sans"/>
                  <a:cs typeface="DM Sans"/>
                  <a:sym typeface="DM Sans"/>
                </a:rPr>
                <a:t>Volunteering 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6799284" cy="590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4"/>
                </a:lnSpc>
              </a:pPr>
              <a:r>
                <a:rPr lang="en-US" sz="2695">
                  <a:solidFill>
                    <a:srgbClr val="202236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Social Activities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21847" y="1028700"/>
            <a:ext cx="12320681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7700" spc="-30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Practices from UF Programs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6729472"/>
            <a:ext cx="5099463" cy="1720693"/>
            <a:chOff x="0" y="0"/>
            <a:chExt cx="6799284" cy="229425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723327"/>
              <a:ext cx="6799284" cy="1570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239" lvl="1" indent="-237120" algn="l">
                <a:lnSpc>
                  <a:spcPts val="3075"/>
                </a:lnSpc>
                <a:buFont typeface="Arial"/>
                <a:buChar char="•"/>
              </a:pPr>
              <a:r>
                <a:rPr lang="en-US" sz="2196">
                  <a:solidFill>
                    <a:srgbClr val="202236"/>
                  </a:solidFill>
                  <a:latin typeface="DM Sans"/>
                  <a:ea typeface="DM Sans"/>
                  <a:cs typeface="DM Sans"/>
                  <a:sym typeface="DM Sans"/>
                </a:rPr>
                <a:t>Incoming students</a:t>
              </a:r>
            </a:p>
            <a:p>
              <a:pPr marL="474239" lvl="1" indent="-237120" algn="l">
                <a:lnSpc>
                  <a:spcPts val="3075"/>
                </a:lnSpc>
                <a:buFont typeface="Arial"/>
                <a:buChar char="•"/>
              </a:pPr>
              <a:r>
                <a:rPr lang="en-US" sz="2196">
                  <a:solidFill>
                    <a:srgbClr val="202236"/>
                  </a:solidFill>
                  <a:latin typeface="DM Sans"/>
                  <a:ea typeface="DM Sans"/>
                  <a:cs typeface="DM Sans"/>
                  <a:sym typeface="DM Sans"/>
                </a:rPr>
                <a:t>Current students</a:t>
              </a:r>
            </a:p>
            <a:p>
              <a:pPr marL="474239" lvl="1" indent="-237120" algn="l">
                <a:lnSpc>
                  <a:spcPts val="3075"/>
                </a:lnSpc>
                <a:buFont typeface="Arial"/>
                <a:buChar char="•"/>
              </a:pPr>
              <a:r>
                <a:rPr lang="en-US" sz="2196">
                  <a:solidFill>
                    <a:srgbClr val="202236"/>
                  </a:solidFill>
                  <a:latin typeface="DM Sans"/>
                  <a:ea typeface="DM Sans"/>
                  <a:cs typeface="DM Sans"/>
                  <a:sym typeface="DM Sans"/>
                </a:rPr>
                <a:t>Faculty &amp; staff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6799284" cy="590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4"/>
                </a:lnSpc>
              </a:pPr>
              <a:r>
                <a:rPr lang="en-US" sz="2695">
                  <a:solidFill>
                    <a:srgbClr val="202236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Networking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3669">
            <a:off x="-6713352" y="623281"/>
            <a:ext cx="11161079" cy="11538710"/>
          </a:xfrm>
          <a:custGeom>
            <a:avLst/>
            <a:gdLst/>
            <a:ahLst/>
            <a:cxnLst/>
            <a:rect l="l" t="t" r="r" b="b"/>
            <a:pathLst>
              <a:path w="11161079" h="11538710">
                <a:moveTo>
                  <a:pt x="0" y="0"/>
                </a:moveTo>
                <a:lnTo>
                  <a:pt x="11161079" y="0"/>
                </a:lnTo>
                <a:lnTo>
                  <a:pt x="11161079" y="11538710"/>
                </a:lnTo>
                <a:lnTo>
                  <a:pt x="0" y="11538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713065"/>
            <a:ext cx="5970116" cy="5143500"/>
            <a:chOff x="0" y="0"/>
            <a:chExt cx="7960155" cy="68580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t="42599"/>
            <a:stretch>
              <a:fillRect/>
            </a:stretch>
          </p:blipFill>
          <p:spPr>
            <a:xfrm>
              <a:off x="0" y="0"/>
              <a:ext cx="7960155" cy="685800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3497735" y="6896100"/>
            <a:ext cx="5970116" cy="3390900"/>
            <a:chOff x="0" y="0"/>
            <a:chExt cx="7960155" cy="45212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7374" b="7374"/>
            <a:stretch>
              <a:fillRect/>
            </a:stretch>
          </p:blipFill>
          <p:spPr>
            <a:xfrm>
              <a:off x="0" y="0"/>
              <a:ext cx="7960155" cy="45212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7759543" y="2517750"/>
            <a:ext cx="9201007" cy="2625766"/>
            <a:chOff x="0" y="0"/>
            <a:chExt cx="12268010" cy="3501021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5"/>
              <a:ext cx="12268010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600"/>
                </a:lnSpc>
                <a:spcBef>
                  <a:spcPct val="0"/>
                </a:spcBef>
              </a:pPr>
              <a:r>
                <a:rPr lang="en-US" sz="8000" u="none" spc="-32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Recommendations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360138"/>
              <a:ext cx="12268010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QR for joining gradstart </a:t>
              </a:r>
            </a:p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stay tuned for more resources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2448" y="3065215"/>
            <a:ext cx="7822317" cy="5214878"/>
          </a:xfrm>
          <a:custGeom>
            <a:avLst/>
            <a:gdLst/>
            <a:ahLst/>
            <a:cxnLst/>
            <a:rect l="l" t="t" r="r" b="b"/>
            <a:pathLst>
              <a:path w="7822317" h="5214878">
                <a:moveTo>
                  <a:pt x="0" y="0"/>
                </a:moveTo>
                <a:lnTo>
                  <a:pt x="7822317" y="0"/>
                </a:lnTo>
                <a:lnTo>
                  <a:pt x="7822317" y="5214878"/>
                </a:lnTo>
                <a:lnTo>
                  <a:pt x="0" y="5214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30097" y="3065215"/>
            <a:ext cx="7929203" cy="5213451"/>
          </a:xfrm>
          <a:custGeom>
            <a:avLst/>
            <a:gdLst/>
            <a:ahLst/>
            <a:cxnLst/>
            <a:rect l="l" t="t" r="r" b="b"/>
            <a:pathLst>
              <a:path w="7929203" h="5213451">
                <a:moveTo>
                  <a:pt x="0" y="0"/>
                </a:moveTo>
                <a:lnTo>
                  <a:pt x="7929203" y="0"/>
                </a:lnTo>
                <a:lnTo>
                  <a:pt x="7929203" y="5213451"/>
                </a:lnTo>
                <a:lnTo>
                  <a:pt x="0" y="5213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150379" y="952736"/>
            <a:ext cx="3987242" cy="130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20"/>
              </a:lnSpc>
              <a:spcBef>
                <a:spcPct val="0"/>
              </a:spcBef>
            </a:pPr>
            <a:r>
              <a:rPr lang="en-US" sz="8600" spc="-344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Q&amp;A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461732">
            <a:off x="-7140920" y="674357"/>
            <a:ext cx="26972307" cy="21528805"/>
          </a:xfrm>
          <a:custGeom>
            <a:avLst/>
            <a:gdLst/>
            <a:ahLst/>
            <a:cxnLst/>
            <a:rect l="l" t="t" r="r" b="b"/>
            <a:pathLst>
              <a:path w="26972307" h="21528805">
                <a:moveTo>
                  <a:pt x="0" y="0"/>
                </a:moveTo>
                <a:lnTo>
                  <a:pt x="26972306" y="0"/>
                </a:lnTo>
                <a:lnTo>
                  <a:pt x="26972306" y="21528805"/>
                </a:lnTo>
                <a:lnTo>
                  <a:pt x="0" y="21528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09235" y="3190234"/>
            <a:ext cx="10974866" cy="4095862"/>
            <a:chOff x="0" y="0"/>
            <a:chExt cx="2890500" cy="10787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90500" cy="1078746"/>
            </a:xfrm>
            <a:custGeom>
              <a:avLst/>
              <a:gdLst/>
              <a:ahLst/>
              <a:cxnLst/>
              <a:rect l="l" t="t" r="r" b="b"/>
              <a:pathLst>
                <a:path w="2890500" h="1078746">
                  <a:moveTo>
                    <a:pt x="0" y="0"/>
                  </a:moveTo>
                  <a:lnTo>
                    <a:pt x="2890500" y="0"/>
                  </a:lnTo>
                  <a:lnTo>
                    <a:pt x="2890500" y="1078746"/>
                  </a:lnTo>
                  <a:lnTo>
                    <a:pt x="0" y="1078746"/>
                  </a:lnTo>
                  <a:close/>
                </a:path>
              </a:pathLst>
            </a:custGeom>
            <a:solidFill>
              <a:srgbClr val="20223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890500" cy="1126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60576" y="3217908"/>
            <a:ext cx="12566847" cy="3851183"/>
            <a:chOff x="0" y="0"/>
            <a:chExt cx="16755797" cy="5134911"/>
          </a:xfrm>
        </p:grpSpPr>
        <p:sp>
          <p:nvSpPr>
            <p:cNvPr id="7" name="TextBox 7"/>
            <p:cNvSpPr txBox="1"/>
            <p:nvPr/>
          </p:nvSpPr>
          <p:spPr>
            <a:xfrm>
              <a:off x="0" y="3722247"/>
              <a:ext cx="16755797" cy="1412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CONTACT US: </a:t>
              </a:r>
            </a:p>
            <a:p>
              <a:pPr algn="ctr">
                <a:lnSpc>
                  <a:spcPts val="5179"/>
                </a:lnSpc>
              </a:pPr>
              <a:r>
                <a:rPr lang="en-US" sz="3699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GRAD-SUCCESS@UFL.EDU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52425"/>
              <a:ext cx="16755797" cy="2681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12"/>
                </a:lnSpc>
              </a:pPr>
              <a:r>
                <a:rPr lang="en-US" sz="14960" spc="-628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THANK YOU!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88383" y="3476421"/>
            <a:ext cx="6432636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788383" y="4695035"/>
            <a:ext cx="6432636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788383" y="5913649"/>
            <a:ext cx="6432636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788383" y="7132263"/>
            <a:ext cx="6432636" cy="0"/>
          </a:xfrm>
          <a:prstGeom prst="line">
            <a:avLst/>
          </a:prstGeom>
          <a:ln w="9525" cap="flat">
            <a:solidFill>
              <a:srgbClr val="FFFFFF">
                <a:alpha val="2078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700" y="971550"/>
            <a:ext cx="5746023" cy="43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6AFEC4"/>
                </a:solidFill>
                <a:latin typeface="DM Sans Bold"/>
                <a:ea typeface="DM Sans Bold"/>
                <a:cs typeface="DM Sans Bold"/>
                <a:sym typeface="DM Sans Bold"/>
              </a:rPr>
              <a:t>AGENDA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8383" y="2452810"/>
            <a:ext cx="6432636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Introduction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648724"/>
            <a:ext cx="599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67C65"/>
                </a:solidFill>
                <a:latin typeface="DM Sans Bold"/>
                <a:ea typeface="DM Sans Bold"/>
                <a:cs typeface="DM Sans Bold"/>
                <a:sym typeface="DM Sans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8383" y="3671424"/>
            <a:ext cx="6432636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GradStart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88383" y="4890038"/>
            <a:ext cx="887815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Best Practices from UF Programs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88383" y="6174008"/>
            <a:ext cx="6432636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Q&amp;A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867338"/>
            <a:ext cx="599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67C65"/>
                </a:solidFill>
                <a:latin typeface="DM Sans Bold"/>
                <a:ea typeface="DM Sans Bold"/>
                <a:cs typeface="DM Sans Bold"/>
                <a:sym typeface="DM Sans Bold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085952"/>
            <a:ext cx="599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67C65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369922"/>
            <a:ext cx="5991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67C65"/>
                </a:solidFill>
                <a:latin typeface="DM Sans Bold"/>
                <a:ea typeface="DM Sans Bold"/>
                <a:cs typeface="DM Sans Bold"/>
                <a:sym typeface="DM Sans Bold"/>
              </a:rPr>
              <a:t>04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33029">
            <a:off x="-461332" y="632240"/>
            <a:ext cx="13454313" cy="7974739"/>
          </a:xfrm>
          <a:custGeom>
            <a:avLst/>
            <a:gdLst/>
            <a:ahLst/>
            <a:cxnLst/>
            <a:rect l="l" t="t" r="r" b="b"/>
            <a:pathLst>
              <a:path w="13454313" h="7974739">
                <a:moveTo>
                  <a:pt x="0" y="0"/>
                </a:moveTo>
                <a:lnTo>
                  <a:pt x="13454314" y="0"/>
                </a:lnTo>
                <a:lnTo>
                  <a:pt x="13454314" y="7974738"/>
                </a:lnTo>
                <a:lnTo>
                  <a:pt x="0" y="7974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81821" y="3024570"/>
            <a:ext cx="7393366" cy="4348303"/>
            <a:chOff x="0" y="0"/>
            <a:chExt cx="1947224" cy="11452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47224" cy="1145232"/>
            </a:xfrm>
            <a:custGeom>
              <a:avLst/>
              <a:gdLst/>
              <a:ahLst/>
              <a:cxnLst/>
              <a:rect l="l" t="t" r="r" b="b"/>
              <a:pathLst>
                <a:path w="1947224" h="1145232">
                  <a:moveTo>
                    <a:pt x="0" y="0"/>
                  </a:moveTo>
                  <a:lnTo>
                    <a:pt x="1947224" y="0"/>
                  </a:lnTo>
                  <a:lnTo>
                    <a:pt x="1947224" y="1145232"/>
                  </a:lnTo>
                  <a:lnTo>
                    <a:pt x="0" y="1145232"/>
                  </a:lnTo>
                  <a:close/>
                </a:path>
              </a:pathLst>
            </a:custGeom>
            <a:solidFill>
              <a:srgbClr val="20223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947224" cy="1192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24660" y="3183979"/>
            <a:ext cx="6907688" cy="4029485"/>
          </a:xfrm>
          <a:custGeom>
            <a:avLst/>
            <a:gdLst/>
            <a:ahLst/>
            <a:cxnLst/>
            <a:rect l="l" t="t" r="r" b="b"/>
            <a:pathLst>
              <a:path w="6907688" h="4029485">
                <a:moveTo>
                  <a:pt x="0" y="0"/>
                </a:moveTo>
                <a:lnTo>
                  <a:pt x="6907688" y="0"/>
                </a:lnTo>
                <a:lnTo>
                  <a:pt x="6907688" y="4029485"/>
                </a:lnTo>
                <a:lnTo>
                  <a:pt x="0" y="40294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834602" y="3184697"/>
            <a:ext cx="7607710" cy="12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u="none" spc="-3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Introduction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34602" y="4838643"/>
            <a:ext cx="7607710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Dr. Nicole Stedman</a:t>
            </a: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Associate Provost &amp; Dean of the Graduate School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683669">
            <a:off x="-6713352" y="623281"/>
            <a:ext cx="11161079" cy="11538710"/>
          </a:xfrm>
          <a:custGeom>
            <a:avLst/>
            <a:gdLst/>
            <a:ahLst/>
            <a:cxnLst/>
            <a:rect l="l" t="t" r="r" b="b"/>
            <a:pathLst>
              <a:path w="11161079" h="11538710">
                <a:moveTo>
                  <a:pt x="0" y="0"/>
                </a:moveTo>
                <a:lnTo>
                  <a:pt x="11161079" y="0"/>
                </a:lnTo>
                <a:lnTo>
                  <a:pt x="11161079" y="11538710"/>
                </a:lnTo>
                <a:lnTo>
                  <a:pt x="0" y="11538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86965" y="1028700"/>
            <a:ext cx="6209368" cy="4139578"/>
          </a:xfrm>
          <a:custGeom>
            <a:avLst/>
            <a:gdLst/>
            <a:ahLst/>
            <a:cxnLst/>
            <a:rect l="l" t="t" r="r" b="b"/>
            <a:pathLst>
              <a:path w="6209368" h="4139578">
                <a:moveTo>
                  <a:pt x="0" y="0"/>
                </a:moveTo>
                <a:lnTo>
                  <a:pt x="6209368" y="0"/>
                </a:lnTo>
                <a:lnTo>
                  <a:pt x="6209368" y="4139578"/>
                </a:lnTo>
                <a:lnTo>
                  <a:pt x="0" y="41395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356529" y="5744968"/>
            <a:ext cx="5932654" cy="3955103"/>
          </a:xfrm>
          <a:custGeom>
            <a:avLst/>
            <a:gdLst/>
            <a:ahLst/>
            <a:cxnLst/>
            <a:rect l="l" t="t" r="r" b="b"/>
            <a:pathLst>
              <a:path w="5932654" h="3955103">
                <a:moveTo>
                  <a:pt x="0" y="0"/>
                </a:moveTo>
                <a:lnTo>
                  <a:pt x="5932654" y="0"/>
                </a:lnTo>
                <a:lnTo>
                  <a:pt x="5932654" y="3955103"/>
                </a:lnTo>
                <a:lnTo>
                  <a:pt x="0" y="39551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59543" y="1508100"/>
            <a:ext cx="9201007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spc="-32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Purpose of Graduate Student Orientation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62609" y="6066115"/>
            <a:ext cx="6297942" cy="218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Graduate School - UF Resources through GradStart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Program - Welcome, expectations, resources, making connections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413046">
            <a:off x="12757445" y="3550853"/>
            <a:ext cx="14266733" cy="10168290"/>
          </a:xfrm>
          <a:custGeom>
            <a:avLst/>
            <a:gdLst/>
            <a:ahLst/>
            <a:cxnLst/>
            <a:rect l="l" t="t" r="r" b="b"/>
            <a:pathLst>
              <a:path w="14266733" h="10168290">
                <a:moveTo>
                  <a:pt x="0" y="0"/>
                </a:moveTo>
                <a:lnTo>
                  <a:pt x="14266734" y="0"/>
                </a:lnTo>
                <a:lnTo>
                  <a:pt x="14266734" y="10168290"/>
                </a:lnTo>
                <a:lnTo>
                  <a:pt x="0" y="10168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8286460">
            <a:off x="-6768343" y="-3328379"/>
            <a:ext cx="14266733" cy="10168290"/>
          </a:xfrm>
          <a:custGeom>
            <a:avLst/>
            <a:gdLst/>
            <a:ahLst/>
            <a:cxnLst/>
            <a:rect l="l" t="t" r="r" b="b"/>
            <a:pathLst>
              <a:path w="14266733" h="10168290">
                <a:moveTo>
                  <a:pt x="0" y="0"/>
                </a:moveTo>
                <a:lnTo>
                  <a:pt x="14266733" y="0"/>
                </a:lnTo>
                <a:lnTo>
                  <a:pt x="14266733" y="10168290"/>
                </a:lnTo>
                <a:lnTo>
                  <a:pt x="0" y="101682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564677" y="4011265"/>
            <a:ext cx="9158645" cy="2158475"/>
            <a:chOff x="0" y="0"/>
            <a:chExt cx="12211527" cy="2877967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12211527" cy="167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960"/>
                </a:lnSpc>
                <a:spcBef>
                  <a:spcPct val="0"/>
                </a:spcBef>
              </a:pPr>
              <a:r>
                <a:rPr lang="en-US" sz="8300" spc="-332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GradStart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87575" y="2233230"/>
              <a:ext cx="9636376" cy="644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The Graduate School’s online orientation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7502">
            <a:off x="3241368" y="7205499"/>
            <a:ext cx="11805265" cy="5752383"/>
          </a:xfrm>
          <a:custGeom>
            <a:avLst/>
            <a:gdLst/>
            <a:ahLst/>
            <a:cxnLst/>
            <a:rect l="l" t="t" r="r" b="b"/>
            <a:pathLst>
              <a:path w="11805265" h="5752383">
                <a:moveTo>
                  <a:pt x="0" y="0"/>
                </a:moveTo>
                <a:lnTo>
                  <a:pt x="11805264" y="0"/>
                </a:lnTo>
                <a:lnTo>
                  <a:pt x="11805264" y="5752383"/>
                </a:lnTo>
                <a:lnTo>
                  <a:pt x="0" y="5752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H="1" flipV="1">
            <a:off x="5005736" y="3569196"/>
            <a:ext cx="9525" cy="4792756"/>
          </a:xfrm>
          <a:prstGeom prst="line">
            <a:avLst/>
          </a:prstGeom>
          <a:ln w="9525" cap="flat">
            <a:solidFill>
              <a:srgbClr val="FFFFFF">
                <a:alpha val="2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13724752" y="3738441"/>
            <a:ext cx="9525" cy="4792774"/>
          </a:xfrm>
          <a:prstGeom prst="line">
            <a:avLst/>
          </a:prstGeom>
          <a:ln w="9525" cap="flat">
            <a:solidFill>
              <a:srgbClr val="FFFFFF">
                <a:alpha val="2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9661486" y="3551126"/>
            <a:ext cx="9525" cy="4792756"/>
          </a:xfrm>
          <a:prstGeom prst="line">
            <a:avLst/>
          </a:prstGeom>
          <a:ln w="9525" cap="flat">
            <a:solidFill>
              <a:srgbClr val="FFFFFF">
                <a:alpha val="29804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5103255" y="3738441"/>
            <a:ext cx="1910593" cy="2104137"/>
          </a:xfrm>
          <a:custGeom>
            <a:avLst/>
            <a:gdLst/>
            <a:ahLst/>
            <a:cxnLst/>
            <a:rect l="l" t="t" r="r" b="b"/>
            <a:pathLst>
              <a:path w="1910593" h="2104137">
                <a:moveTo>
                  <a:pt x="0" y="0"/>
                </a:moveTo>
                <a:lnTo>
                  <a:pt x="1910592" y="0"/>
                </a:lnTo>
                <a:lnTo>
                  <a:pt x="1910592" y="2104137"/>
                </a:lnTo>
                <a:lnTo>
                  <a:pt x="0" y="2104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56682" y="3592316"/>
            <a:ext cx="2365821" cy="2396387"/>
          </a:xfrm>
          <a:custGeom>
            <a:avLst/>
            <a:gdLst/>
            <a:ahLst/>
            <a:cxnLst/>
            <a:rect l="l" t="t" r="r" b="b"/>
            <a:pathLst>
              <a:path w="2365821" h="2396387">
                <a:moveTo>
                  <a:pt x="0" y="0"/>
                </a:moveTo>
                <a:lnTo>
                  <a:pt x="2365821" y="0"/>
                </a:lnTo>
                <a:lnTo>
                  <a:pt x="2365821" y="2396387"/>
                </a:lnTo>
                <a:lnTo>
                  <a:pt x="0" y="23963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59821" y="3781559"/>
            <a:ext cx="2516109" cy="2017901"/>
          </a:xfrm>
          <a:custGeom>
            <a:avLst/>
            <a:gdLst/>
            <a:ahLst/>
            <a:cxnLst/>
            <a:rect l="l" t="t" r="r" b="b"/>
            <a:pathLst>
              <a:path w="2516109" h="2017901">
                <a:moveTo>
                  <a:pt x="0" y="0"/>
                </a:moveTo>
                <a:lnTo>
                  <a:pt x="2516109" y="0"/>
                </a:lnTo>
                <a:lnTo>
                  <a:pt x="2516109" y="2017901"/>
                </a:lnTo>
                <a:lnTo>
                  <a:pt x="0" y="20179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97059" y="3476035"/>
            <a:ext cx="2782011" cy="2628949"/>
          </a:xfrm>
          <a:custGeom>
            <a:avLst/>
            <a:gdLst/>
            <a:ahLst/>
            <a:cxnLst/>
            <a:rect l="l" t="t" r="r" b="b"/>
            <a:pathLst>
              <a:path w="2782011" h="2628949">
                <a:moveTo>
                  <a:pt x="0" y="0"/>
                </a:moveTo>
                <a:lnTo>
                  <a:pt x="2782011" y="0"/>
                </a:lnTo>
                <a:lnTo>
                  <a:pt x="2782011" y="2628949"/>
                </a:lnTo>
                <a:lnTo>
                  <a:pt x="0" y="26289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92403" y="1028700"/>
            <a:ext cx="12344400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40"/>
              </a:lnSpc>
              <a:spcBef>
                <a:spcPct val="0"/>
              </a:spcBef>
            </a:pPr>
            <a:r>
              <a:rPr lang="en-US" sz="6700" spc="-26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Purpose of Program Orientation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2403" y="6087448"/>
            <a:ext cx="399132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Welcome to the program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42712" y="6087448"/>
            <a:ext cx="399132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Aligning expectations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62889" y="6087448"/>
            <a:ext cx="3991323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Establishing connections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379116" y="6087448"/>
            <a:ext cx="2872480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Resource sharing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1847" y="2607127"/>
            <a:ext cx="7623799" cy="158250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621847" y="4189629"/>
            <a:ext cx="7623799" cy="5540291"/>
          </a:xfrm>
          <a:prstGeom prst="rect">
            <a:avLst/>
          </a:prstGeom>
          <a:solidFill>
            <a:srgbClr val="6AFEC4"/>
          </a:solidFill>
        </p:spPr>
      </p:sp>
      <p:grpSp>
        <p:nvGrpSpPr>
          <p:cNvPr id="4" name="Group 4"/>
          <p:cNvGrpSpPr/>
          <p:nvPr/>
        </p:nvGrpSpPr>
        <p:grpSpPr>
          <a:xfrm rot="-1938962">
            <a:off x="9747734" y="2484027"/>
            <a:ext cx="7203294" cy="720329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EA49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104569" y="3988461"/>
            <a:ext cx="4282881" cy="4282881"/>
          </a:xfrm>
          <a:custGeom>
            <a:avLst/>
            <a:gdLst/>
            <a:ahLst/>
            <a:cxnLst/>
            <a:rect l="l" t="t" r="r" b="b"/>
            <a:pathLst>
              <a:path w="4282881" h="4282881">
                <a:moveTo>
                  <a:pt x="0" y="0"/>
                </a:moveTo>
                <a:lnTo>
                  <a:pt x="4282881" y="0"/>
                </a:lnTo>
                <a:lnTo>
                  <a:pt x="4282881" y="4282881"/>
                </a:lnTo>
                <a:lnTo>
                  <a:pt x="0" y="428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461038" y="2979207"/>
            <a:ext cx="594541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 spc="-295">
                <a:solidFill>
                  <a:srgbClr val="202236"/>
                </a:solidFill>
                <a:latin typeface="DM Sans Bold"/>
                <a:ea typeface="DM Sans Bold"/>
                <a:cs typeface="DM Sans Bold"/>
                <a:sym typeface="DM Sans Bold"/>
              </a:rPr>
              <a:t>Welcome to  Program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76242" y="8084858"/>
            <a:ext cx="5107456" cy="880745"/>
            <a:chOff x="0" y="0"/>
            <a:chExt cx="6809941" cy="117432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80508"/>
              <a:ext cx="6809941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0"/>
                </a:lnSpc>
              </a:pPr>
              <a:r>
                <a:rPr lang="en-US" sz="2200">
                  <a:solidFill>
                    <a:srgbClr val="202236"/>
                  </a:solidFill>
                  <a:latin typeface="DM Sans"/>
                  <a:ea typeface="DM Sans"/>
                  <a:cs typeface="DM Sans"/>
                  <a:sym typeface="DM Sans"/>
                </a:rPr>
                <a:t>Why they are now part of this group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6809941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0"/>
                </a:lnSpc>
              </a:pPr>
              <a:r>
                <a:rPr lang="en-US" sz="2500">
                  <a:solidFill>
                    <a:srgbClr val="202236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Who they are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21847" y="1028700"/>
            <a:ext cx="12320681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7700" spc="-30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Practices from UF Programs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6242" y="5135601"/>
            <a:ext cx="4713034" cy="233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What you do well 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Culture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Fun facts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Research areas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By the numbers: students, faculty, accomplishments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6242" y="4551719"/>
            <a:ext cx="3752704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202236"/>
                </a:solidFill>
                <a:latin typeface="DM Sans Bold"/>
                <a:ea typeface="DM Sans Bold"/>
                <a:cs typeface="DM Sans Bold"/>
                <a:sym typeface="DM Sans Bold"/>
              </a:rPr>
              <a:t>Who you are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03375" y="5755802"/>
            <a:ext cx="3846006" cy="87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3"/>
              </a:lnSpc>
            </a:pPr>
            <a:r>
              <a:rPr lang="en-US" sz="6573">
                <a:solidFill>
                  <a:srgbClr val="FFFFFF"/>
                </a:solidFill>
                <a:latin typeface="Intro Rust Base Shade"/>
                <a:ea typeface="Intro Rust Base Shade"/>
                <a:cs typeface="Intro Rust Base Shade"/>
                <a:sym typeface="Intro Rust Base Shade"/>
              </a:rPr>
              <a:t>swag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1847" y="2607127"/>
            <a:ext cx="7623799" cy="158250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621847" y="4189629"/>
            <a:ext cx="7623799" cy="5540291"/>
          </a:xfrm>
          <a:prstGeom prst="rect">
            <a:avLst/>
          </a:prstGeom>
          <a:solidFill>
            <a:srgbClr val="7BEBB6"/>
          </a:solidFill>
        </p:spPr>
      </p:sp>
      <p:sp>
        <p:nvSpPr>
          <p:cNvPr id="4" name="TextBox 4"/>
          <p:cNvSpPr txBox="1"/>
          <p:nvPr/>
        </p:nvSpPr>
        <p:spPr>
          <a:xfrm>
            <a:off x="1461038" y="2979207"/>
            <a:ext cx="594541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 spc="-295">
                <a:solidFill>
                  <a:srgbClr val="202236"/>
                </a:solidFill>
                <a:latin typeface="DM Sans Bold"/>
                <a:ea typeface="DM Sans Bold"/>
                <a:cs typeface="DM Sans Bold"/>
                <a:sym typeface="DM Sans Bold"/>
              </a:rPr>
              <a:t>Aligning Expectations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76242" y="7125970"/>
            <a:ext cx="5107456" cy="2085340"/>
            <a:chOff x="0" y="0"/>
            <a:chExt cx="6809941" cy="2780453"/>
          </a:xfrm>
        </p:grpSpPr>
        <p:sp>
          <p:nvSpPr>
            <p:cNvPr id="6" name="TextBox 6"/>
            <p:cNvSpPr txBox="1"/>
            <p:nvPr/>
          </p:nvSpPr>
          <p:spPr>
            <a:xfrm>
              <a:off x="0" y="724535"/>
              <a:ext cx="6809941" cy="2055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3" lvl="1" indent="-237491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202236"/>
                  </a:solidFill>
                  <a:latin typeface="DM Sans"/>
                  <a:ea typeface="DM Sans"/>
                  <a:cs typeface="DM Sans"/>
                  <a:sym typeface="DM Sans"/>
                </a:rPr>
                <a:t>How to register for classes</a:t>
              </a:r>
            </a:p>
            <a:p>
              <a:pPr marL="474983" lvl="1" indent="-237491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202236"/>
                  </a:solidFill>
                  <a:latin typeface="DM Sans"/>
                  <a:ea typeface="DM Sans"/>
                  <a:cs typeface="DM Sans"/>
                  <a:sym typeface="DM Sans"/>
                </a:rPr>
                <a:t>RCR training</a:t>
              </a:r>
            </a:p>
            <a:p>
              <a:pPr marL="474983" lvl="1" indent="-237491" algn="l">
                <a:lnSpc>
                  <a:spcPts val="3080"/>
                </a:lnSpc>
                <a:buFont typeface="Arial"/>
                <a:buChar char="•"/>
              </a:pPr>
              <a:r>
                <a:rPr lang="en-US" sz="2200">
                  <a:solidFill>
                    <a:srgbClr val="202236"/>
                  </a:solidFill>
                  <a:latin typeface="DM Sans"/>
                  <a:ea typeface="DM Sans"/>
                  <a:cs typeface="DM Sans"/>
                  <a:sym typeface="DM Sans"/>
                </a:rPr>
                <a:t>Funding source and associated expectations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6809941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</a:pPr>
              <a:r>
                <a:rPr lang="en-US" sz="2700">
                  <a:solidFill>
                    <a:srgbClr val="202236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Practical information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21847" y="1028700"/>
            <a:ext cx="12320681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7700" spc="-30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Practices from UF Programs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6242" y="4810125"/>
            <a:ext cx="4713034" cy="199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Program goals and timeline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Required coursework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Policies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Qualifying exams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Committee formation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6242" y="4259580"/>
            <a:ext cx="3752704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202236"/>
                </a:solidFill>
                <a:latin typeface="DM Sans Bold"/>
                <a:ea typeface="DM Sans Bold"/>
                <a:cs typeface="DM Sans Bold"/>
                <a:sym typeface="DM Sans Bold"/>
              </a:rPr>
              <a:t>Degree requirements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563938" y="7202813"/>
            <a:ext cx="5226212" cy="1931654"/>
            <a:chOff x="0" y="0"/>
            <a:chExt cx="6968283" cy="257553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792122"/>
              <a:ext cx="6968283" cy="1783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277"/>
                </a:lnSpc>
                <a:spcBef>
                  <a:spcPct val="0"/>
                </a:spcBef>
              </a:pPr>
              <a:r>
                <a:rPr lang="en-US" sz="8055">
                  <a:solidFill>
                    <a:srgbClr val="F67C65"/>
                  </a:solidFill>
                  <a:latin typeface="VT323"/>
                  <a:ea typeface="VT323"/>
                  <a:cs typeface="VT323"/>
                  <a:sym typeface="VT323"/>
                </a:rPr>
                <a:t>CURRICULUM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42875"/>
              <a:ext cx="6968283" cy="166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567"/>
                </a:lnSpc>
                <a:spcBef>
                  <a:spcPct val="0"/>
                </a:spcBef>
              </a:pPr>
              <a:r>
                <a:rPr lang="en-US" sz="7547">
                  <a:solidFill>
                    <a:srgbClr val="F67C65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HIDDEN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836817" y="3866096"/>
            <a:ext cx="240089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8EAEB"/>
                </a:solidFill>
                <a:latin typeface="Canva Sans"/>
                <a:ea typeface="Canva Sans"/>
                <a:cs typeface="Canva Sans"/>
                <a:sym typeface="Canva Sans"/>
              </a:rPr>
              <a:t>work habits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30991" y="4122954"/>
            <a:ext cx="453256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8EAEB"/>
                </a:solidFill>
                <a:latin typeface="Canva Sans"/>
                <a:ea typeface="Canva Sans"/>
                <a:cs typeface="Canva Sans"/>
                <a:sym typeface="Canva Sans"/>
              </a:rPr>
              <a:t>professional behavior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896529" y="6221730"/>
            <a:ext cx="33627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8EAEB"/>
                </a:solidFill>
                <a:latin typeface="Canva Sans"/>
                <a:ea typeface="Canva Sans"/>
                <a:cs typeface="Canva Sans"/>
                <a:sym typeface="Canva Sans"/>
              </a:rPr>
              <a:t>ethical behavior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53534" y="5249545"/>
            <a:ext cx="451440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8EAEB"/>
                </a:solidFill>
                <a:latin typeface="Canva Sans"/>
                <a:ea typeface="Canva Sans"/>
                <a:cs typeface="Canva Sans"/>
                <a:sym typeface="Canva Sans"/>
              </a:rPr>
              <a:t>politics and hierarchy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1847" y="2607127"/>
            <a:ext cx="7623799" cy="158250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621847" y="4199568"/>
            <a:ext cx="7623799" cy="5540291"/>
          </a:xfrm>
          <a:prstGeom prst="rect">
            <a:avLst/>
          </a:prstGeom>
          <a:solidFill>
            <a:srgbClr val="7BEBB6"/>
          </a:solidFill>
        </p:spPr>
      </p:sp>
      <p:sp>
        <p:nvSpPr>
          <p:cNvPr id="4" name="TextBox 4"/>
          <p:cNvSpPr txBox="1"/>
          <p:nvPr/>
        </p:nvSpPr>
        <p:spPr>
          <a:xfrm>
            <a:off x="1461038" y="2979207"/>
            <a:ext cx="594541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 spc="-295">
                <a:solidFill>
                  <a:srgbClr val="202236"/>
                </a:solidFill>
                <a:latin typeface="DM Sans Bold"/>
                <a:ea typeface="DM Sans Bold"/>
                <a:cs typeface="DM Sans Bold"/>
                <a:sym typeface="DM Sans Bold"/>
              </a:rPr>
              <a:t>Aligning Expectations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1847" y="1028700"/>
            <a:ext cx="12320681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7700" spc="-30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Practices from UF Programs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6242" y="5168799"/>
            <a:ext cx="4713034" cy="238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Types of mentors</a:t>
            </a:r>
          </a:p>
          <a:p>
            <a:pPr marL="474983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Expectations of your primary mentor/advisor </a:t>
            </a:r>
          </a:p>
          <a:p>
            <a:pPr marL="949965" lvl="2" indent="-316655" algn="l">
              <a:lnSpc>
                <a:spcPts val="3080"/>
              </a:lnSpc>
              <a:buFont typeface="Arial"/>
              <a:buChar char="⚬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Monitoring progress</a:t>
            </a:r>
          </a:p>
          <a:p>
            <a:pPr marL="949965" lvl="2" indent="-316655" algn="l">
              <a:lnSpc>
                <a:spcPts val="3080"/>
              </a:lnSpc>
              <a:buFont typeface="Arial"/>
              <a:buChar char="⚬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Approving work schedules</a:t>
            </a:r>
          </a:p>
          <a:p>
            <a:pPr marL="949965" lvl="2" indent="-316655" algn="l">
              <a:lnSpc>
                <a:spcPts val="3080"/>
              </a:lnSpc>
              <a:buFont typeface="Arial"/>
              <a:buChar char="⚬"/>
            </a:pPr>
            <a:r>
              <a:rPr lang="en-US" sz="2200">
                <a:solidFill>
                  <a:srgbClr val="202236"/>
                </a:solidFill>
                <a:latin typeface="DM Sans"/>
                <a:ea typeface="DM Sans"/>
                <a:cs typeface="DM Sans"/>
                <a:sym typeface="DM Sans"/>
              </a:rPr>
              <a:t>Goal setting and IDP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6242" y="4475379"/>
            <a:ext cx="3752704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>
                <a:solidFill>
                  <a:srgbClr val="202236"/>
                </a:solidFill>
                <a:latin typeface="DM Sans Bold"/>
                <a:ea typeface="DM Sans Bold"/>
                <a:cs typeface="DM Sans Bold"/>
                <a:sym typeface="DM Sans Bold"/>
              </a:rPr>
              <a:t>Mentorship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784284" y="7221479"/>
            <a:ext cx="5510748" cy="2036821"/>
            <a:chOff x="0" y="0"/>
            <a:chExt cx="7347664" cy="2715761"/>
          </a:xfrm>
        </p:grpSpPr>
        <p:sp>
          <p:nvSpPr>
            <p:cNvPr id="9" name="TextBox 9"/>
            <p:cNvSpPr txBox="1"/>
            <p:nvPr/>
          </p:nvSpPr>
          <p:spPr>
            <a:xfrm>
              <a:off x="0" y="814971"/>
              <a:ext cx="7347664" cy="1900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891"/>
                </a:lnSpc>
                <a:spcBef>
                  <a:spcPct val="0"/>
                </a:spcBef>
              </a:pPr>
              <a:r>
                <a:rPr lang="en-US" sz="8494">
                  <a:solidFill>
                    <a:srgbClr val="F67C65"/>
                  </a:solidFill>
                  <a:latin typeface="VT323"/>
                  <a:ea typeface="VT323"/>
                  <a:cs typeface="VT323"/>
                  <a:sym typeface="VT323"/>
                </a:rPr>
                <a:t>CURRICULUM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52400"/>
              <a:ext cx="7347664" cy="1754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142"/>
                </a:lnSpc>
                <a:spcBef>
                  <a:spcPct val="0"/>
                </a:spcBef>
              </a:pPr>
              <a:r>
                <a:rPr lang="en-US" sz="7958">
                  <a:solidFill>
                    <a:srgbClr val="F67C65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HIDDEN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192787" y="3170342"/>
            <a:ext cx="431318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8EAEB"/>
                </a:solidFill>
                <a:latin typeface="Canva Sans"/>
                <a:ea typeface="Canva Sans"/>
                <a:cs typeface="Canva Sans"/>
                <a:sym typeface="Canva Sans"/>
              </a:rPr>
              <a:t>how to seek mentors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78948" y="4660164"/>
            <a:ext cx="469280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8EAEB"/>
                </a:solidFill>
                <a:latin typeface="Canva Sans"/>
                <a:ea typeface="Canva Sans"/>
                <a:cs typeface="Canva Sans"/>
                <a:sym typeface="Canva Sans"/>
              </a:rPr>
              <a:t>communication styles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49381" y="5907484"/>
            <a:ext cx="26797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mentoring 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804</Words>
  <Application>Microsoft Office PowerPoint</Application>
  <PresentationFormat>Custom</PresentationFormat>
  <Paragraphs>167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DM Sans Bold</vt:lpstr>
      <vt:lpstr>VT323</vt:lpstr>
      <vt:lpstr>Intro Rust Base Shade</vt:lpstr>
      <vt:lpstr>DM Sans</vt:lpstr>
      <vt:lpstr>Canva Sans</vt:lpstr>
      <vt:lpstr>Proxima Nova Condensed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Best Practices - June 2024</dc:title>
  <dc:creator>Gregory Orloff</dc:creator>
  <cp:lastModifiedBy>Gregory Orloff</cp:lastModifiedBy>
  <cp:revision>1</cp:revision>
  <dcterms:created xsi:type="dcterms:W3CDTF">2006-08-16T00:00:00Z</dcterms:created>
  <dcterms:modified xsi:type="dcterms:W3CDTF">2024-08-15T18:40:20Z</dcterms:modified>
  <dc:identifier>DAGH1-wg4G8</dc:identifier>
</cp:coreProperties>
</file>